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76" r:id="rId10"/>
    <p:sldId id="277" r:id="rId11"/>
    <p:sldId id="263" r:id="rId12"/>
    <p:sldId id="264" r:id="rId13"/>
    <p:sldId id="273" r:id="rId14"/>
    <p:sldId id="265" r:id="rId15"/>
    <p:sldId id="266" r:id="rId16"/>
    <p:sldId id="267" r:id="rId17"/>
    <p:sldId id="268" r:id="rId18"/>
    <p:sldId id="269" r:id="rId19"/>
    <p:sldId id="271" r:id="rId20"/>
    <p:sldId id="270" r:id="rId21"/>
    <p:sldId id="278" r:id="rId22"/>
    <p:sldId id="274" r:id="rId23"/>
    <p:sldId id="272" r:id="rId2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0DD96-E08D-48AC-9E75-1BA4C2B41F48}" type="datetimeFigureOut">
              <a:rPr lang="sr-Latn-CS" smtClean="0"/>
              <a:pPr/>
              <a:t>7.7.2016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97C39-C3F3-4125-8C9B-61CB9BCC7A9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424C-ACB5-46E0-85D4-114883574A91}" type="datetime1">
              <a:rPr lang="sr-Latn-CS" smtClean="0"/>
              <a:pPr/>
              <a:t>7.7.2016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BAEC-8FF0-4395-BECE-D1CC71D42BE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8F18-3FDB-4443-8036-586FA74EE01A}" type="datetime1">
              <a:rPr lang="sr-Latn-CS" smtClean="0"/>
              <a:pPr/>
              <a:t>7.7.2016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BAEC-8FF0-4395-BECE-D1CC71D42BE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E05A-6971-45C5-AD34-7CAC535B68D2}" type="datetime1">
              <a:rPr lang="sr-Latn-CS" smtClean="0"/>
              <a:pPr/>
              <a:t>7.7.2016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BAEC-8FF0-4395-BECE-D1CC71D42BE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5BE8-A634-4B93-A415-A0504EB3C9AE}" type="datetime1">
              <a:rPr lang="sr-Latn-CS" smtClean="0"/>
              <a:pPr/>
              <a:t>7.7.2016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BAEC-8FF0-4395-BECE-D1CC71D42BE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D68C-E99C-48C0-A3AC-5156B358693A}" type="datetime1">
              <a:rPr lang="sr-Latn-CS" smtClean="0"/>
              <a:pPr/>
              <a:t>7.7.2016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BAEC-8FF0-4395-BECE-D1CC71D42BE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8E94-5A76-41B5-8959-D210D965849F}" type="datetime1">
              <a:rPr lang="sr-Latn-CS" smtClean="0"/>
              <a:pPr/>
              <a:t>7.7.2016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BAEC-8FF0-4395-BECE-D1CC71D42BE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FF73-BB11-4D07-80CD-DC23F407CEE5}" type="datetime1">
              <a:rPr lang="sr-Latn-CS" smtClean="0"/>
              <a:pPr/>
              <a:t>7.7.2016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BAEC-8FF0-4395-BECE-D1CC71D42BE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924F-499A-4E09-9742-8B3D1F114EDE}" type="datetime1">
              <a:rPr lang="sr-Latn-CS" smtClean="0"/>
              <a:pPr/>
              <a:t>7.7.2016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BAEC-8FF0-4395-BECE-D1CC71D42BE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D242-B917-44FD-9495-F8AE2EECFBF2}" type="datetime1">
              <a:rPr lang="sr-Latn-CS" smtClean="0"/>
              <a:pPr/>
              <a:t>7.7.2016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BAEC-8FF0-4395-BECE-D1CC71D42BE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E098-B6A2-4889-8CA5-D841CC5D3ECB}" type="datetime1">
              <a:rPr lang="sr-Latn-CS" smtClean="0"/>
              <a:pPr/>
              <a:t>7.7.2016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BAEC-8FF0-4395-BECE-D1CC71D42BE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4738-76CF-4491-AB78-5BA035485EC5}" type="datetime1">
              <a:rPr lang="sr-Latn-CS" smtClean="0"/>
              <a:pPr/>
              <a:t>7.7.2016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BAEC-8FF0-4395-BECE-D1CC71D42BE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9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BB003-2581-475F-96A2-4F70AFAD5AA1}" type="datetime1">
              <a:rPr lang="sr-Latn-CS" smtClean="0"/>
              <a:pPr/>
              <a:t>7.7.2016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7BAEC-8FF0-4395-BECE-D1CC71D42BE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000" dirty="0" smtClean="0">
                <a:solidFill>
                  <a:schemeClr val="accent3">
                    <a:lumMod val="50000"/>
                  </a:schemeClr>
                </a:solidFill>
              </a:rPr>
              <a:t>OSNOVNA ŠKOLA “GRIGOR VITEZ”</a:t>
            </a:r>
          </a:p>
          <a:p>
            <a:r>
              <a:rPr lang="hr-HR" sz="2000" dirty="0" smtClean="0">
                <a:solidFill>
                  <a:schemeClr val="accent3">
                    <a:lumMod val="50000"/>
                  </a:schemeClr>
                </a:solidFill>
              </a:rPr>
              <a:t>SVETI IVAN ŽABNO</a:t>
            </a:r>
          </a:p>
          <a:p>
            <a:r>
              <a:rPr lang="hr-HR" sz="2000" dirty="0" smtClean="0">
                <a:solidFill>
                  <a:schemeClr val="accent3">
                    <a:lumMod val="50000"/>
                  </a:schemeClr>
                </a:solidFill>
              </a:rPr>
              <a:t>ŠK.GOD.2015./2016</a:t>
            </a:r>
            <a:r>
              <a:rPr lang="hr-HR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hr-HR" sz="1800" dirty="0" smtClean="0">
                <a:solidFill>
                  <a:schemeClr val="accent3">
                    <a:lumMod val="50000"/>
                  </a:schemeClr>
                </a:solidFill>
              </a:rPr>
              <a:t>Prezentaciju napravili učenici: Josip </a:t>
            </a:r>
            <a:r>
              <a:rPr lang="hr-HR" sz="1800" dirty="0" err="1" smtClean="0">
                <a:solidFill>
                  <a:schemeClr val="accent3">
                    <a:lumMod val="50000"/>
                  </a:schemeClr>
                </a:solidFill>
              </a:rPr>
              <a:t>Švagelj</a:t>
            </a:r>
            <a:r>
              <a:rPr lang="hr-HR" sz="1800" dirty="0" smtClean="0">
                <a:solidFill>
                  <a:schemeClr val="accent3">
                    <a:lumMod val="50000"/>
                  </a:schemeClr>
                </a:solidFill>
              </a:rPr>
              <a:t> i Anamarija Ištvanić</a:t>
            </a:r>
          </a:p>
          <a:p>
            <a:r>
              <a:rPr lang="hr-HR" sz="1800" dirty="0" smtClean="0">
                <a:solidFill>
                  <a:schemeClr val="accent3">
                    <a:lumMod val="50000"/>
                  </a:schemeClr>
                </a:solidFill>
              </a:rPr>
              <a:t>Mentori: </a:t>
            </a:r>
            <a:r>
              <a:rPr lang="hr-HR" sz="1800" dirty="0" err="1" smtClean="0">
                <a:solidFill>
                  <a:schemeClr val="accent3">
                    <a:lumMod val="50000"/>
                  </a:schemeClr>
                </a:solidFill>
              </a:rPr>
              <a:t>Nevzeta</a:t>
            </a:r>
            <a:r>
              <a:rPr lang="hr-HR" sz="1800" dirty="0" smtClean="0">
                <a:solidFill>
                  <a:schemeClr val="accent3">
                    <a:lumMod val="50000"/>
                  </a:schemeClr>
                </a:solidFill>
              </a:rPr>
              <a:t> Zdunić i Danijela Biškup</a:t>
            </a:r>
          </a:p>
          <a:p>
            <a:endParaRPr lang="hr-HR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hr-HR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571472" y="428604"/>
            <a:ext cx="821537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PROJEKT </a:t>
            </a:r>
            <a:br>
              <a:rPr lang="hr-HR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hr-HR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“MI JEDEMO ODGOVORNO”</a:t>
            </a:r>
            <a:endParaRPr lang="hr-HR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Slika 4" descr="logo_glopolis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6072206"/>
            <a:ext cx="115697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ULN - izduženi 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5929330"/>
            <a:ext cx="103822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\\Anita\share\EAT RESPONSIBLE\FINAL PROPOSAL\Prijava projekta\Konačan prijedlog\Project developement\Realizacija\Logo\Logo_Hrvatski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5857892"/>
            <a:ext cx="141922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D:\Dropbox\Glopolis\Komunikace materiály\EYD\For web\EYD emblem on 3 lines\EYD_emblem_3lines-EN.pn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859" t="13991" r="38734" b="17322"/>
          <a:stretch>
            <a:fillRect/>
          </a:stretch>
        </p:blipFill>
        <p:spPr bwMode="auto">
          <a:xfrm>
            <a:off x="6429388" y="6000768"/>
            <a:ext cx="1381125" cy="3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zervirano mjesto podnožj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AKCIJASI PLAN</a:t>
            </a:r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4. korak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Praćenje stanja i ocjenjivanje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Eko odbor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Foto dokumentacija,evaluacijski listići, super vizija od strane Udruge Lijepa naša</a:t>
                      </a:r>
                      <a:endParaRPr lang="hr-H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5.korak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Rad prema kurikulumu </a:t>
                      </a:r>
                    </a:p>
                    <a:p>
                      <a:r>
                        <a:rPr lang="hr-HR" sz="1200" dirty="0" smtClean="0"/>
                        <a:t>(navedene teme  uvrstiti u građanski i zdravstveni </a:t>
                      </a:r>
                      <a:r>
                        <a:rPr lang="hr-HR" sz="1200" baseline="0" dirty="0" smtClean="0"/>
                        <a:t> o</a:t>
                      </a:r>
                      <a:r>
                        <a:rPr lang="hr-HR" sz="1200" dirty="0" smtClean="0"/>
                        <a:t>dgoj kroz satove razrednika)</a:t>
                      </a:r>
                    </a:p>
                    <a:p>
                      <a:r>
                        <a:rPr lang="hr-HR" sz="1200" dirty="0" smtClean="0"/>
                        <a:t>Na rubu izumiranja</a:t>
                      </a:r>
                      <a:r>
                        <a:rPr lang="hr-HR" sz="1200" baseline="0" dirty="0" smtClean="0"/>
                        <a:t> (film, 6. </a:t>
                      </a:r>
                      <a:r>
                        <a:rPr lang="hr-HR" sz="1200" baseline="0" dirty="0" err="1" smtClean="0"/>
                        <a:t>raz</a:t>
                      </a:r>
                      <a:r>
                        <a:rPr lang="hr-HR" sz="1200" baseline="0" dirty="0" smtClean="0"/>
                        <a:t>. priroda);Vode u tradicijskim glazbenim djelima  (glazbeni odgoj, 6.b)</a:t>
                      </a:r>
                    </a:p>
                    <a:p>
                      <a:r>
                        <a:rPr lang="hr-HR" sz="1200" baseline="0" dirty="0" smtClean="0"/>
                        <a:t>Hrana kroz prapovijest mlađeg kamenog doba –povijesna grupa</a:t>
                      </a:r>
                    </a:p>
                    <a:p>
                      <a:r>
                        <a:rPr lang="hr-HR" sz="1200" baseline="0" dirty="0" smtClean="0"/>
                        <a:t>Uništavanje močvara i utjecaj na stvaranje stakleničkih plinova (geografska grupa)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Eko koordinatorica, učitelji, učenici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Film Na rubu izumiranja, </a:t>
                      </a:r>
                      <a:r>
                        <a:rPr lang="hr-HR" sz="1200" dirty="0" err="1" smtClean="0"/>
                        <a:t>dvd</a:t>
                      </a:r>
                      <a:r>
                        <a:rPr lang="hr-HR" sz="1200" dirty="0" smtClean="0"/>
                        <a:t>, računalo,</a:t>
                      </a:r>
                      <a:r>
                        <a:rPr lang="hr-HR" sz="1200" dirty="0" err="1" smtClean="0"/>
                        <a:t>projktor</a:t>
                      </a:r>
                      <a:endParaRPr lang="hr-H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6. korak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</a:t>
                      </a:r>
                      <a:r>
                        <a:rPr lang="hr-HR" sz="1200" dirty="0" err="1" smtClean="0"/>
                        <a:t>Obaviješćivanje</a:t>
                      </a:r>
                      <a:r>
                        <a:rPr lang="hr-HR" sz="1200" dirty="0" smtClean="0"/>
                        <a:t> javnosti</a:t>
                      </a:r>
                      <a:r>
                        <a:rPr lang="hr-HR" sz="1200" baseline="0" dirty="0" smtClean="0"/>
                        <a:t> u uređivanje panoa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Članovi Eko odbora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Papir , boje za pisač</a:t>
                      </a:r>
                      <a:endParaRPr lang="hr-H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7. korak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EKO KODEKS (osmišljavanje eko poruka –slogana vezanih za projekt)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Članovi Eko odbora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Hamer papir, </a:t>
                      </a:r>
                      <a:r>
                        <a:rPr lang="hr-HR" sz="1200" dirty="0" err="1" smtClean="0"/>
                        <a:t>papir</a:t>
                      </a:r>
                      <a:r>
                        <a:rPr lang="hr-HR" sz="1200" dirty="0" smtClean="0"/>
                        <a:t> za kopiranje, boje za pisač)</a:t>
                      </a:r>
                      <a:endParaRPr lang="hr-H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22.01.2016. ZDRAVI TANJUR- PREDAVANJE ZA UČENIKE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F:\22. 1. Moj tanjur\IMG_56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3405716" cy="2554287"/>
          </a:xfrm>
          <a:prstGeom prst="rect">
            <a:avLst/>
          </a:prstGeom>
          <a:noFill/>
        </p:spPr>
      </p:pic>
      <p:pic>
        <p:nvPicPr>
          <p:cNvPr id="3075" name="Picture 3" descr="F:\22. 1. Moj tanjur\IMG_55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50731" y="1964517"/>
            <a:ext cx="3714743" cy="2786057"/>
          </a:xfrm>
          <a:prstGeom prst="rect">
            <a:avLst/>
          </a:prstGeom>
          <a:noFill/>
        </p:spPr>
      </p:pic>
      <p:pic>
        <p:nvPicPr>
          <p:cNvPr id="3077" name="Picture 5" descr="F:\22. 1. Moj tanjur\IMG_55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571612"/>
            <a:ext cx="2214578" cy="2952770"/>
          </a:xfrm>
          <a:prstGeom prst="rect">
            <a:avLst/>
          </a:prstGeom>
          <a:noFill/>
        </p:spPr>
      </p:pic>
      <p:pic>
        <p:nvPicPr>
          <p:cNvPr id="3078" name="Picture 6" descr="F:\22. 1. Moj tanjur\IMG_55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286256"/>
            <a:ext cx="3047990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RADOVI UČENIKA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F:\22. 1. Moj tanjur\IMG_55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2945870" cy="2209403"/>
          </a:xfrm>
          <a:prstGeom prst="rect">
            <a:avLst/>
          </a:prstGeom>
          <a:noFill/>
        </p:spPr>
      </p:pic>
      <p:pic>
        <p:nvPicPr>
          <p:cNvPr id="4099" name="Picture 3" descr="F:\22. 1. Moj tanjur\IMG_55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142984"/>
            <a:ext cx="3143240" cy="2357430"/>
          </a:xfrm>
          <a:prstGeom prst="rect">
            <a:avLst/>
          </a:prstGeom>
          <a:noFill/>
        </p:spPr>
      </p:pic>
      <p:pic>
        <p:nvPicPr>
          <p:cNvPr id="4100" name="Picture 4" descr="C:\Users\Učitelj\Downloads\Plakat 4.r Kuš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000108"/>
            <a:ext cx="1607340" cy="2857493"/>
          </a:xfrm>
          <a:prstGeom prst="rect">
            <a:avLst/>
          </a:prstGeom>
          <a:noFill/>
        </p:spPr>
      </p:pic>
      <p:pic>
        <p:nvPicPr>
          <p:cNvPr id="2050" name="Picture 2" descr="C:\Users\Učenik6\Pictures\Projket-radovi\DSC033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221088" y="-3339752"/>
            <a:ext cx="3672000" cy="275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RADOVI NA TEMU UNIŠTAVANJA BIORAZNOLIKOSTI</a:t>
            </a:r>
            <a:br>
              <a:rPr lang="hr-HR" sz="2800" dirty="0" smtClean="0"/>
            </a:br>
            <a:r>
              <a:rPr lang="hr-HR" sz="2800" dirty="0" smtClean="0"/>
              <a:t>(projkecija filma “Na rubu izumiranja”,4,raz.PŠ Trema)</a:t>
            </a:r>
            <a:endParaRPr lang="hr-HR" sz="2800" dirty="0"/>
          </a:p>
        </p:txBody>
      </p:sp>
      <p:pic>
        <p:nvPicPr>
          <p:cNvPr id="6" name="Content Placeholder 5" descr="DSC033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57364"/>
            <a:ext cx="4038600" cy="4000528"/>
          </a:xfrm>
        </p:spPr>
      </p:pic>
      <p:pic>
        <p:nvPicPr>
          <p:cNvPr id="7" name="Content Placeholder 6" descr="DSC0338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28802"/>
            <a:ext cx="4038600" cy="385765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sz="2700" dirty="0" smtClean="0"/>
              <a:t>25.01.2016. PREDAVANJE PROF. TAMARE DABIĆ IZ USTANOVE MAKRONOVA,ZAGREB (finansirano uz pomoć Općine Sveti Ivan Žabno)</a:t>
            </a:r>
            <a:endParaRPr lang="hr-HR" sz="27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 descr="F:\25. 1. Mi jedemo odgovorno - predavanje i radionica\IMG_56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3596217" cy="2697163"/>
          </a:xfrm>
          <a:prstGeom prst="rect">
            <a:avLst/>
          </a:prstGeom>
          <a:noFill/>
        </p:spPr>
      </p:pic>
      <p:pic>
        <p:nvPicPr>
          <p:cNvPr id="5123" name="Picture 3" descr="F:\25. 1. Mi jedemo odgovorno - predavanje i radionica\IMG_5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4" y="1928802"/>
            <a:ext cx="3905246" cy="2928934"/>
          </a:xfrm>
          <a:prstGeom prst="rect">
            <a:avLst/>
          </a:prstGeom>
          <a:noFill/>
        </p:spPr>
      </p:pic>
      <p:pic>
        <p:nvPicPr>
          <p:cNvPr id="5124" name="Picture 4" descr="F:\25. 1. Mi jedemo odgovorno - predavanje i radionica\IMG_56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643446"/>
            <a:ext cx="2952738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Donacija Makronove:zdrave grickalice(orašasti plodovi i napitak od zelene magme)</a:t>
            </a:r>
            <a:endParaRPr lang="hr-HR" sz="32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 descr="F:\25. 1. Mi jedemo odgovorno - predavanje i radionica\IMG_56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4017440" cy="3013080"/>
          </a:xfrm>
          <a:prstGeom prst="rect">
            <a:avLst/>
          </a:prstGeom>
          <a:noFill/>
        </p:spPr>
      </p:pic>
      <p:pic>
        <p:nvPicPr>
          <p:cNvPr id="6147" name="Picture 3" descr="F:\25. 1. Mi jedemo odgovorno - predavanje i radionica\IMG_5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00632" y="2000236"/>
            <a:ext cx="3428990" cy="2571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28.04.2016. PREDAVANJE DR. PODOBNIK- NUTRITIVNE VRIJEDNOSTI HRANE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171" name="Picture 3" descr="F:\28. 4. Nutritivna vrijednost hrane\IMG_77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500306"/>
            <a:ext cx="3714776" cy="2786082"/>
          </a:xfrm>
          <a:prstGeom prst="rect">
            <a:avLst/>
          </a:prstGeom>
          <a:noFill/>
        </p:spPr>
      </p:pic>
      <p:pic>
        <p:nvPicPr>
          <p:cNvPr id="7172" name="Picture 4" descr="F:\28. 4. Nutritivna vrijednost hrane\IMG_776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786058"/>
            <a:ext cx="3500966" cy="262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700" dirty="0" smtClean="0"/>
              <a:t>POSJET EKO IMANJU “ZRNO” U HABIJANOVCU,31.5.2016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Slika 5" descr="indeksira12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340768"/>
            <a:ext cx="3833821" cy="2551234"/>
          </a:xfrm>
          <a:prstGeom prst="rect">
            <a:avLst/>
          </a:prstGeom>
        </p:spPr>
      </p:pic>
      <p:pic>
        <p:nvPicPr>
          <p:cNvPr id="10" name="Content Placeholder 9" descr="20160531_1243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700808"/>
            <a:ext cx="4667955" cy="326866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OSTALE AKTIVNOSTI: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PROJEKCIJA I GLEDANJE FILMA </a:t>
            </a:r>
            <a:br>
              <a:rPr lang="hr-HR" dirty="0" smtClean="0"/>
            </a:br>
            <a:r>
              <a:rPr lang="hr-HR" dirty="0" smtClean="0"/>
              <a:t>“NA RUBU IZUMIRANJA”-gledali svi razredi uključeni u projket</a:t>
            </a:r>
          </a:p>
          <a:p>
            <a:r>
              <a:rPr lang="hr-HR" dirty="0" smtClean="0"/>
              <a:t>IZRADA PLAKATA  I JELOVNIKA ZA ŠKOLSKU KUHINJU</a:t>
            </a:r>
          </a:p>
          <a:p>
            <a:r>
              <a:rPr lang="hr-HR" dirty="0" smtClean="0"/>
              <a:t>IZRADA PREZENTACIJA UČENIKA NA TEME PROJEKTA</a:t>
            </a:r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r>
              <a:rPr lang="hr-HR" sz="3200" dirty="0" smtClean="0"/>
              <a:t>Donacija </a:t>
            </a:r>
            <a:r>
              <a:rPr lang="hr-HR" sz="3200" dirty="0" err="1" smtClean="0"/>
              <a:t>Makronove</a:t>
            </a:r>
            <a:r>
              <a:rPr lang="hr-HR" sz="3200" dirty="0" smtClean="0"/>
              <a:t> </a:t>
            </a:r>
            <a:r>
              <a:rPr lang="hr-HR" sz="3200" dirty="0" smtClean="0"/>
              <a:t>(kuharice </a:t>
            </a:r>
            <a:r>
              <a:rPr lang="hr-HR" sz="3200" dirty="0" smtClean="0"/>
              <a:t>kroz godišnja doba) i znak za </a:t>
            </a:r>
            <a:r>
              <a:rPr lang="hr-HR" sz="3200" dirty="0" err="1" smtClean="0"/>
              <a:t>Fair</a:t>
            </a:r>
            <a:r>
              <a:rPr lang="hr-HR" sz="3200" dirty="0" smtClean="0"/>
              <a:t> </a:t>
            </a:r>
            <a:r>
              <a:rPr lang="hr-HR" sz="3200" dirty="0" err="1" smtClean="0"/>
              <a:t>trade</a:t>
            </a: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dirty="0" smtClean="0"/>
              <a:t>(poštenu trgovinu)</a:t>
            </a:r>
            <a:endParaRPr lang="hr-HR" sz="3200" dirty="0"/>
          </a:p>
        </p:txBody>
      </p:sp>
      <p:pic>
        <p:nvPicPr>
          <p:cNvPr id="6" name="Content Placeholder 5" descr="DSC032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Content Placeholder 6" descr="DSC0329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PROJEKT  I UDRUGA LIJEPA NAŠA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Udruga Lijepa naša ,koja vodi program Međunarodnih Eko škola , ove školske godine nositelj je  Europskog projekta“Mi jedemo odgovorno" s još  9  zemalja  EEF (</a:t>
            </a:r>
            <a:r>
              <a:rPr lang="hr-HR" dirty="0" err="1"/>
              <a:t>Europen</a:t>
            </a:r>
            <a:r>
              <a:rPr lang="hr-HR" dirty="0"/>
              <a:t> </a:t>
            </a:r>
            <a:r>
              <a:rPr lang="hr-HR" dirty="0" err="1"/>
              <a:t>Economic</a:t>
            </a:r>
            <a:r>
              <a:rPr lang="hr-HR" dirty="0"/>
              <a:t> </a:t>
            </a:r>
            <a:r>
              <a:rPr lang="hr-HR" dirty="0" err="1"/>
              <a:t>Area</a:t>
            </a:r>
            <a:r>
              <a:rPr lang="hr-HR" dirty="0"/>
              <a:t>).</a:t>
            </a:r>
          </a:p>
          <a:p>
            <a:r>
              <a:rPr lang="hr-HR" dirty="0"/>
              <a:t>Osnovna škola „</a:t>
            </a:r>
            <a:r>
              <a:rPr lang="hr-HR" dirty="0" err="1"/>
              <a:t>Grigor</a:t>
            </a:r>
            <a:r>
              <a:rPr lang="hr-HR" dirty="0"/>
              <a:t> Vitez“, Sveti Ivan </a:t>
            </a:r>
            <a:r>
              <a:rPr lang="hr-HR" dirty="0" err="1"/>
              <a:t>Žabno</a:t>
            </a:r>
            <a:r>
              <a:rPr lang="hr-HR" dirty="0"/>
              <a:t>, zajedno s 20 Eko   škola u Hrvatskoj, uključila se u ovaj pilot projekt sa šest razreda i jednom grupom predškolskog programa (123 </a:t>
            </a:r>
            <a:r>
              <a:rPr lang="hr-HR" dirty="0" smtClean="0"/>
              <a:t>učenika  i učiteljice  </a:t>
            </a:r>
            <a:r>
              <a:rPr lang="hr-HR" dirty="0"/>
              <a:t>koje su bile motivirane za projekt).</a:t>
            </a:r>
          </a:p>
          <a:p>
            <a:pPr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 descr="logo_glopolis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52962" y="6224606"/>
            <a:ext cx="115697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ULN - izduženi 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081326" y="6081730"/>
            <a:ext cx="103822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\\Anita\share\EAT RESPONSIBLE\FINAL PROPOSAL\Prijava projekta\Konačan prijedlog\Project developement\Realizacija\Logo\Logo_Hrvatski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624" y="6010292"/>
            <a:ext cx="141922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D:\Dropbox\Glopolis\Komunikace materiály\EYD\For web\EYD emblem on 3 lines\EYD_emblem_3lines-EN.pn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859" t="13991" r="38734" b="17322"/>
          <a:stretch>
            <a:fillRect/>
          </a:stretch>
        </p:blipFill>
        <p:spPr bwMode="auto">
          <a:xfrm>
            <a:off x="6581788" y="6153168"/>
            <a:ext cx="1381125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mtClean="0"/>
              <a:t>MOJ TANJUR-aplikacija za edukativni plakat </a:t>
            </a:r>
            <a:endParaRPr lang="hr-HR"/>
          </a:p>
        </p:txBody>
      </p:sp>
      <p:pic>
        <p:nvPicPr>
          <p:cNvPr id="5" name="Rezervirano mjesto sadržaja 4" descr="SlikKJK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940" y="1406180"/>
            <a:ext cx="6038332" cy="4719983"/>
          </a:xfrm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Financijsko izvješće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-315416"/>
            <a:ext cx="8229600" cy="6441579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530475" y="1397000"/>
          <a:ext cx="4081463" cy="4064000"/>
        </p:xfrm>
        <a:graphic>
          <a:graphicData uri="http://schemas.openxmlformats.org/presentationml/2006/ole">
            <p:oleObj spid="_x0000_s4098" name="Worksheet" r:id="rId3" imgW="8620176" imgH="8591544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SLOGANI-EKO KODEKS</a:t>
            </a:r>
            <a:br>
              <a:rPr lang="hr-HR" dirty="0" smtClean="0"/>
            </a:br>
            <a:r>
              <a:rPr lang="hr-HR" sz="3100" dirty="0" smtClean="0"/>
              <a:t>(osmislili učenci 6.b i 8.c)</a:t>
            </a:r>
            <a:endParaRPr lang="hr-HR" sz="31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2286000" y="1443841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000" dirty="0" smtClean="0"/>
              <a:t>Ne jedi masno nego povrće slasno!</a:t>
            </a:r>
          </a:p>
          <a:p>
            <a:r>
              <a:rPr lang="hr-HR" sz="2000" dirty="0" smtClean="0"/>
              <a:t>Eko vrt ćemo zasaditi a zemlja će nam zdrave i fine plodove dati!</a:t>
            </a:r>
          </a:p>
          <a:p>
            <a:r>
              <a:rPr lang="hr-HR" sz="2000" dirty="0" smtClean="0"/>
              <a:t>Čuvajmo vodu, tlo i zrak da budućnost </a:t>
            </a:r>
            <a:r>
              <a:rPr lang="hr-HR" sz="2000" smtClean="0"/>
              <a:t>ima svak!</a:t>
            </a:r>
            <a:endParaRPr lang="hr-HR" sz="2000" dirty="0" smtClean="0"/>
          </a:p>
          <a:p>
            <a:r>
              <a:rPr lang="hr-HR" sz="2000" dirty="0" smtClean="0"/>
              <a:t>Iscrpljeno tlo,  trošenje vode ,prljavi zrak  nisu dobra znak!</a:t>
            </a:r>
          </a:p>
          <a:p>
            <a:r>
              <a:rPr lang="hr-HR" sz="2000" dirty="0" smtClean="0"/>
              <a:t>Štedimo vodu, čuvajmo život!</a:t>
            </a:r>
          </a:p>
          <a:p>
            <a:r>
              <a:rPr lang="hr-HR" sz="2000" dirty="0" smtClean="0"/>
              <a:t>Učimo što je zdravo jer samo to je pravo!</a:t>
            </a:r>
          </a:p>
          <a:p>
            <a:r>
              <a:rPr lang="hr-HR" sz="2000" dirty="0" smtClean="0"/>
              <a:t>Mijenjajmo loše navike u zdrave jelovnike!</a:t>
            </a:r>
          </a:p>
          <a:p>
            <a:r>
              <a:rPr lang="hr-HR" sz="2000" dirty="0" smtClean="0"/>
              <a:t>Odgovorno jedimo,planetu štedimo!</a:t>
            </a:r>
          </a:p>
          <a:p>
            <a:r>
              <a:rPr lang="hr-HR" sz="2000" dirty="0" smtClean="0"/>
              <a:t>Zeleno i fino-kaže svaki kljinjo!</a:t>
            </a:r>
          </a:p>
          <a:p>
            <a:r>
              <a:rPr lang="hr-HR" sz="2000" dirty="0" smtClean="0"/>
              <a:t>Eko,eko ....zeleno jede i zeko!</a:t>
            </a:r>
          </a:p>
          <a:p>
            <a:r>
              <a:rPr lang="hr-HR" sz="2000" dirty="0" smtClean="0"/>
              <a:t>Bolje se uz eko raste ,to znaju čak i laste!</a:t>
            </a:r>
          </a:p>
          <a:p>
            <a:r>
              <a:rPr lang="hr-HR" sz="2000" dirty="0" smtClean="0"/>
              <a:t>JEDI ZDRAVO,BUDI ODGOVORAN-MISLI ZELENO!</a:t>
            </a:r>
            <a:endParaRPr lang="hr-HR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88640"/>
            <a:ext cx="12193403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ZAKLJUČCI  VEZANI   ZA  </a:t>
            </a:r>
            <a:r>
              <a:rPr lang="hr-HR" sz="16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ŠKOLSKI </a:t>
            </a:r>
            <a:r>
              <a:rPr lang="hr-HR" sz="16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JELOVNIK  SUKLADNO  CILJEVIMA  PROJEKTA</a:t>
            </a:r>
            <a:endParaRPr lang="hr-HR" sz="16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Ciljevi  projekta  donešeni 21.12.2016. na sastanku Eko odbora su  (a potvrđeni na Vijeću roditelja 15.2.2016.):</a:t>
            </a:r>
            <a:endParaRPr lang="hr-HR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r-HR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u </a:t>
            </a:r>
            <a:r>
              <a:rPr lang="hr-HR" sz="1600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školskoj kuhinji koristiti svježe sezonske namirnice  </a:t>
            </a:r>
            <a:r>
              <a:rPr lang="hr-HR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(voće i povrće)</a:t>
            </a:r>
            <a:endParaRPr lang="hr-HR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r-HR" sz="1600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trebaju smjernice  u  prehrani pratiti godišnja doba</a:t>
            </a:r>
            <a:r>
              <a:rPr lang="hr-HR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(sukladno tome dobili smo donaciju od Makronove , priručnike i kuharice  za godišnja doba)</a:t>
            </a:r>
            <a:endParaRPr lang="hr-HR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r-HR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kako bi se uštedila energija, izbjegle namirnice koje putuju do Hrvatske tisuće km i koje su tretirane  štetnim tvarima za očuvanje svježine,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koristiti namirnice iz regije ili Hrvatske</a:t>
            </a:r>
            <a:endParaRPr lang="hr-HR" sz="16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r-HR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od iduće školske  godine pokušati naručivati sezonsko  voće i  povrće iz OPG –ea  ili  iz regije</a:t>
            </a:r>
            <a:endParaRPr lang="hr-HR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r-HR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u jelovnik </a:t>
            </a:r>
            <a:r>
              <a:rPr lang="hr-HR" sz="1600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uvesti  jedan dan bez mesa  </a:t>
            </a:r>
            <a:r>
              <a:rPr lang="hr-HR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(zdrava  srijeda)  kao bi smanjili konzumaciju mesa</a:t>
            </a:r>
            <a:endParaRPr lang="hr-HR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zbog očuvanja okoliša (čisti zrak, manja potrošnja vode, očuvanje tla)</a:t>
            </a:r>
            <a:endParaRPr lang="hr-HR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r-HR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obvezno ostaviti jedan dan (petak) za ribu  na školskom jelovniku (po mogućnosti iz Hrvatske)</a:t>
            </a:r>
            <a:endParaRPr lang="hr-HR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r-HR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dječja </a:t>
            </a:r>
            <a:r>
              <a:rPr lang="hr-HR" sz="1600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hrana ne smije biti  jako začinjena </a:t>
            </a:r>
            <a:r>
              <a:rPr lang="hr-HR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(s puno soli, crvene paprike)</a:t>
            </a:r>
            <a:endParaRPr lang="hr-HR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r-HR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uvesti </a:t>
            </a:r>
            <a:r>
              <a:rPr lang="hr-HR" sz="1600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za doručak žitarice </a:t>
            </a:r>
            <a:r>
              <a:rPr lang="hr-HR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 mlijekom</a:t>
            </a:r>
            <a:endParaRPr lang="hr-HR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r-HR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uvesti  integralna i kukuruzna peciva  </a:t>
            </a:r>
            <a:endParaRPr lang="hr-HR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r-HR" sz="1600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kruh koji ostane iskoristiti za idući dan </a:t>
            </a:r>
            <a:r>
              <a:rPr lang="hr-HR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(spremiti u vrećice )</a:t>
            </a:r>
            <a:endParaRPr lang="hr-HR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r-HR" sz="1600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izbjegavati previše šećera u kolačima i napitcima </a:t>
            </a:r>
            <a:r>
              <a:rPr lang="hr-HR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kao i kombinaciju slatkih jela (krafna i slatki kakao ili čaj)</a:t>
            </a:r>
            <a:endParaRPr lang="hr-HR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r-HR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uvesti crni kakao s mlijekom i čaj od mente (zasađena u okviru projekta)</a:t>
            </a:r>
            <a:endParaRPr lang="hr-HR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U cilju smanjivanja  bacanja hrane u kuhinji  doneseni su sljedeći zaključci i prijedlozi:</a:t>
            </a:r>
            <a:endParaRPr lang="hr-HR" sz="16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r-HR" sz="1600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servirati na zajedničkoj  košari  kruh  </a:t>
            </a:r>
            <a:r>
              <a:rPr lang="hr-HR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po pola šnite (djeca uzimaju koliko žele)</a:t>
            </a:r>
            <a:endParaRPr lang="hr-HR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r-HR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r-HR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obroka </a:t>
            </a:r>
            <a:r>
              <a:rPr lang="hr-HR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hr-HR" sz="1600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davati </a:t>
            </a:r>
            <a:r>
              <a:rPr lang="hr-HR" sz="1600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u</a:t>
            </a:r>
            <a:r>
              <a:rPr lang="hr-HR" sz="1600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manjim  porcijama</a:t>
            </a:r>
            <a:r>
              <a:rPr lang="hr-HR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hr-HR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r-HR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djeca  uzimaju  koliko tko može pojesti (salate)-sistem samoposluživanja</a:t>
            </a:r>
            <a:endParaRPr lang="hr-HR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r-HR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timska </a:t>
            </a:r>
            <a:r>
              <a:rPr lang="hr-HR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izrada </a:t>
            </a:r>
            <a:r>
              <a:rPr lang="hr-HR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jelovnika </a:t>
            </a:r>
            <a:r>
              <a:rPr lang="hr-HR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koji </a:t>
            </a:r>
            <a:r>
              <a:rPr lang="hr-HR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će se držati ovih principa</a:t>
            </a:r>
            <a:r>
              <a:rPr lang="hr-HR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hr-HR" sz="16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r-HR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u</a:t>
            </a:r>
            <a:r>
              <a:rPr lang="hr-HR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r-HR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cilju kontrole bacanja hrane ptrebno  i dalje </a:t>
            </a:r>
            <a:r>
              <a:rPr lang="hr-HR" sz="1600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mjeriti količinu bačene hrane.</a:t>
            </a:r>
            <a:endParaRPr lang="hr-HR" sz="1600" u="sng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r-HR" sz="1600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hr-HR" sz="1600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talno </a:t>
            </a:r>
            <a:r>
              <a:rPr lang="hr-HR" sz="1600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educirati  i tumačiti učenicima o vrijednostima zdrave hrane </a:t>
            </a:r>
            <a:r>
              <a:rPr lang="hr-HR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te mijenjati njihove stavove i nezdrave navike.</a:t>
            </a:r>
            <a:endParaRPr lang="hr-HR" sz="1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r-HR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hr-HR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  </a:t>
            </a:r>
            <a:r>
              <a:rPr lang="hr-HR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odstupati od principa zdrave prehrane  i biti dosljedan jer djeca ne znaju što je zdravo.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r-HR" sz="1600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hr-HR" sz="1600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duće </a:t>
            </a:r>
            <a:r>
              <a:rPr lang="hr-HR" sz="1600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godine bilo bi dobro uzeti istu eko temu: Mi jedemo odgovorno</a:t>
            </a:r>
            <a:endParaRPr lang="hr-HR" sz="1600" b="1" u="sng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Mijenjajmo navike u zdrave jelovnike!</a:t>
            </a:r>
            <a:endParaRPr lang="hr-HR" sz="16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 PROJEKTA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r>
              <a:rPr lang="hr-HR" b="1" dirty="0"/>
              <a:t>M</a:t>
            </a:r>
            <a:r>
              <a:rPr lang="hr-HR" b="1" dirty="0" smtClean="0"/>
              <a:t>ijenjanje </a:t>
            </a:r>
            <a:r>
              <a:rPr lang="hr-HR" b="1" dirty="0"/>
              <a:t>prehrambenih navika i konzumacija što više svježih, sezonskih i lokalnih proizvoda  (još bolje iz organskog uzgoja)  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 descr="logo_glopolis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52962" y="6224606"/>
            <a:ext cx="115697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ULN - izduženi 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081326" y="6081730"/>
            <a:ext cx="103822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\\Anita\share\EAT RESPONSIBLE\FINAL PROPOSAL\Prijava projekta\Konačan prijedlog\Project developement\Realizacija\Logo\Logo_Hrvatski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624" y="6010292"/>
            <a:ext cx="141922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D:\Dropbox\Glopolis\Komunikace materiály\EYD\For web\EYD emblem on 3 lines\EYD_emblem_3lines-EN.pn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859" t="13991" r="38734" b="17322"/>
          <a:stretch>
            <a:fillRect/>
          </a:stretch>
        </p:blipFill>
        <p:spPr bwMode="auto">
          <a:xfrm>
            <a:off x="6581788" y="6153168"/>
            <a:ext cx="1381125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POČETAK PROJEKTA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24.10.2015. održana je edukacija koordinatora projekta u vrtićima, osnovnim i srednjim školama </a:t>
            </a:r>
            <a:r>
              <a:rPr lang="hr-HR" dirty="0" smtClean="0"/>
              <a:t>Hrvatske u </a:t>
            </a:r>
            <a:r>
              <a:rPr lang="hr-HR" dirty="0"/>
              <a:t>organizaciji Udruge Lijepa naša. </a:t>
            </a:r>
            <a:endParaRPr lang="hr-HR" dirty="0" smtClean="0"/>
          </a:p>
          <a:p>
            <a:r>
              <a:rPr lang="hr-HR" dirty="0" smtClean="0"/>
              <a:t>Koordinatorica </a:t>
            </a:r>
            <a:r>
              <a:rPr lang="hr-HR" dirty="0"/>
              <a:t>naše </a:t>
            </a:r>
            <a:r>
              <a:rPr lang="hr-HR" dirty="0" smtClean="0"/>
              <a:t>škole</a:t>
            </a:r>
            <a:r>
              <a:rPr lang="hr-HR" b="1" dirty="0" smtClean="0"/>
              <a:t> , Nevzeta Zdunić zajedno sa Ivančicom </a:t>
            </a:r>
            <a:r>
              <a:rPr lang="hr-HR" b="1" dirty="0"/>
              <a:t>Sudinec, </a:t>
            </a:r>
            <a:r>
              <a:rPr lang="hr-HR" b="1" dirty="0" smtClean="0"/>
              <a:t>Ivančicom </a:t>
            </a:r>
            <a:r>
              <a:rPr lang="hr-HR" b="1" dirty="0"/>
              <a:t>Podhraški , </a:t>
            </a:r>
            <a:r>
              <a:rPr lang="hr-HR" b="1" dirty="0" smtClean="0"/>
              <a:t>Katarinom </a:t>
            </a:r>
            <a:r>
              <a:rPr lang="hr-HR" b="1" dirty="0"/>
              <a:t>Rožman </a:t>
            </a:r>
            <a:r>
              <a:rPr lang="hr-HR" dirty="0"/>
              <a:t>naučile su na seminaru kako hranu koju konzumiramo dovesti u vezu s </a:t>
            </a:r>
            <a:r>
              <a:rPr lang="hr-HR" dirty="0" smtClean="0"/>
              <a:t>zaštitom </a:t>
            </a:r>
            <a:r>
              <a:rPr lang="hr-HR" dirty="0"/>
              <a:t>ali i onečišćenjem okoliša i što je to </a:t>
            </a:r>
            <a:r>
              <a:rPr lang="hr-HR" b="1" dirty="0"/>
              <a:t>odgovorna i zdrava  prehrana</a:t>
            </a:r>
            <a:r>
              <a:rPr lang="hr-HR" dirty="0"/>
              <a:t>? Kako na to gledati globalno kao na svjetski problem ? Što mi možemo učiniti?</a:t>
            </a:r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 descr="logo_glopolis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52962" y="6224606"/>
            <a:ext cx="115697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ULN - izduženi 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081326" y="6081730"/>
            <a:ext cx="103822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\\Anita\share\EAT RESPONSIBLE\FINAL PROPOSAL\Prijava projekta\Konačan prijedlog\Project developement\Realizacija\Logo\Logo_Hrvatski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624" y="6010292"/>
            <a:ext cx="141922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D:\Dropbox\Glopolis\Komunikace materiály\EYD\For web\EYD emblem on 3 lines\EYD_emblem_3lines-EN.pn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859" t="13991" r="38734" b="17322"/>
          <a:stretch>
            <a:fillRect/>
          </a:stretch>
        </p:blipFill>
        <p:spPr bwMode="auto">
          <a:xfrm>
            <a:off x="6581788" y="6153168"/>
            <a:ext cx="1381125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Prvi korak je bio osnivanje Eko odbora (na nivou škole) vezano za ovaj projekt 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hr-HR" sz="4500" dirty="0" smtClean="0"/>
              <a:t>Članovi </a:t>
            </a:r>
            <a:r>
              <a:rPr lang="hr-HR" sz="4500" dirty="0"/>
              <a:t>Eko odbora  (po ulogama i metodologiji projekta) su:</a:t>
            </a:r>
          </a:p>
          <a:p>
            <a:r>
              <a:rPr lang="hr-HR" sz="4400" b="1" dirty="0">
                <a:solidFill>
                  <a:schemeClr val="accent3">
                    <a:lumMod val="50000"/>
                  </a:schemeClr>
                </a:solidFill>
              </a:rPr>
              <a:t>KUHARI – VOĐE  TIMA </a:t>
            </a:r>
            <a:r>
              <a:rPr lang="hr-HR" sz="4200" dirty="0"/>
              <a:t>: ravnateljica  Nevenka  </a:t>
            </a:r>
            <a:r>
              <a:rPr lang="hr-HR" sz="4200" dirty="0" err="1"/>
              <a:t>Bajsić</a:t>
            </a:r>
            <a:r>
              <a:rPr lang="hr-HR" sz="4200" dirty="0"/>
              <a:t>, eko koordinatorica  </a:t>
            </a:r>
            <a:r>
              <a:rPr lang="hr-HR" sz="4200" dirty="0" err="1"/>
              <a:t>Nevzeta</a:t>
            </a:r>
            <a:r>
              <a:rPr lang="hr-HR" sz="4200" dirty="0"/>
              <a:t> Zdunić</a:t>
            </a:r>
          </a:p>
          <a:p>
            <a:r>
              <a:rPr lang="hr-HR" sz="4400" b="1" dirty="0">
                <a:solidFill>
                  <a:schemeClr val="accent3">
                    <a:lumMod val="50000"/>
                  </a:schemeClr>
                </a:solidFill>
              </a:rPr>
              <a:t>MODERATORI:</a:t>
            </a:r>
            <a:r>
              <a:rPr lang="hr-HR" dirty="0"/>
              <a:t>  </a:t>
            </a:r>
            <a:r>
              <a:rPr lang="hr-HR" sz="4200" dirty="0"/>
              <a:t>Sanja Čičak (8.c), Katarina </a:t>
            </a:r>
            <a:r>
              <a:rPr lang="hr-HR" sz="4200" dirty="0" err="1"/>
              <a:t>Knapić</a:t>
            </a:r>
            <a:r>
              <a:rPr lang="hr-HR" sz="4200" dirty="0"/>
              <a:t>  (kuharica)</a:t>
            </a:r>
          </a:p>
          <a:p>
            <a:r>
              <a:rPr lang="hr-HR" sz="4400" b="1" dirty="0">
                <a:solidFill>
                  <a:schemeClr val="accent3">
                    <a:lumMod val="50000"/>
                  </a:schemeClr>
                </a:solidFill>
              </a:rPr>
              <a:t>EKSPERIMENTALNI  KUHARI</a:t>
            </a:r>
            <a:r>
              <a:rPr lang="hr-HR" sz="4400" dirty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hr-HR" sz="4200" dirty="0"/>
              <a:t>Ivančica </a:t>
            </a:r>
            <a:r>
              <a:rPr lang="hr-HR" sz="4200" dirty="0" err="1"/>
              <a:t>Sudinec</a:t>
            </a:r>
            <a:r>
              <a:rPr lang="hr-HR" sz="4200" dirty="0"/>
              <a:t>, Ilijana </a:t>
            </a:r>
            <a:r>
              <a:rPr lang="hr-HR" sz="4200" dirty="0" err="1"/>
              <a:t>Grdjan</a:t>
            </a:r>
            <a:r>
              <a:rPr lang="hr-HR" sz="4200" dirty="0"/>
              <a:t> (6.C), </a:t>
            </a:r>
            <a:r>
              <a:rPr lang="hr-HR" sz="4200" dirty="0" err="1"/>
              <a:t>Višnjica</a:t>
            </a:r>
            <a:r>
              <a:rPr lang="hr-HR" sz="4200" dirty="0"/>
              <a:t>  Radić, Ana Marija Kučina (8.c), Ljubica </a:t>
            </a:r>
            <a:r>
              <a:rPr lang="hr-HR" sz="4200" dirty="0" err="1"/>
              <a:t>Šatvar</a:t>
            </a:r>
            <a:r>
              <a:rPr lang="hr-HR" sz="4200" dirty="0"/>
              <a:t>, Vera </a:t>
            </a:r>
            <a:r>
              <a:rPr lang="hr-HR" sz="4200" dirty="0" err="1"/>
              <a:t>Matos</a:t>
            </a:r>
            <a:r>
              <a:rPr lang="hr-HR" sz="4200" dirty="0"/>
              <a:t> (predstavnica roditelja)</a:t>
            </a:r>
          </a:p>
          <a:p>
            <a:r>
              <a:rPr lang="hr-HR" sz="4400" b="1" dirty="0">
                <a:solidFill>
                  <a:schemeClr val="accent3">
                    <a:lumMod val="50000"/>
                  </a:schemeClr>
                </a:solidFill>
              </a:rPr>
              <a:t>FOTOGRAFI-DOKUMENTARISTI: </a:t>
            </a:r>
            <a:r>
              <a:rPr lang="hr-HR" sz="4200" dirty="0"/>
              <a:t>Jerko Barišić,  Mateo </a:t>
            </a:r>
            <a:r>
              <a:rPr lang="hr-HR" sz="4200" dirty="0" err="1"/>
              <a:t>Feltrin</a:t>
            </a:r>
            <a:r>
              <a:rPr lang="hr-HR" sz="4200" dirty="0"/>
              <a:t>(8.c), Danijela Biškup, Martina </a:t>
            </a:r>
            <a:r>
              <a:rPr lang="hr-HR" sz="4200" dirty="0" err="1"/>
              <a:t>Sokač</a:t>
            </a:r>
            <a:endParaRPr lang="hr-HR" sz="4200" dirty="0"/>
          </a:p>
          <a:p>
            <a:r>
              <a:rPr lang="hr-HR" sz="4400" b="1" dirty="0">
                <a:solidFill>
                  <a:schemeClr val="accent3">
                    <a:lumMod val="50000"/>
                  </a:schemeClr>
                </a:solidFill>
              </a:rPr>
              <a:t>TAJNICE:  </a:t>
            </a:r>
            <a:r>
              <a:rPr lang="hr-HR" sz="4200" dirty="0"/>
              <a:t>Sanda </a:t>
            </a:r>
            <a:r>
              <a:rPr lang="hr-HR" sz="4200" dirty="0" err="1"/>
              <a:t>Uremović</a:t>
            </a:r>
            <a:r>
              <a:rPr lang="hr-HR" sz="4200" dirty="0"/>
              <a:t>, Karla Šestan, Blanka  Ivezić </a:t>
            </a:r>
            <a:r>
              <a:rPr lang="hr-HR" sz="4200" dirty="0" err="1"/>
              <a:t>Drožđak</a:t>
            </a:r>
            <a:r>
              <a:rPr lang="hr-HR" sz="4200" dirty="0"/>
              <a:t> (predstavnica lokalne uprave)</a:t>
            </a:r>
          </a:p>
          <a:p>
            <a:r>
              <a:rPr lang="hr-HR" sz="4400" b="1" dirty="0">
                <a:solidFill>
                  <a:schemeClr val="accent3">
                    <a:lumMod val="50000"/>
                  </a:schemeClr>
                </a:solidFill>
              </a:rPr>
              <a:t>MENADŽERI:</a:t>
            </a:r>
            <a:r>
              <a:rPr lang="hr-HR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r-HR" sz="4200" dirty="0"/>
              <a:t>Katarina  </a:t>
            </a:r>
            <a:r>
              <a:rPr lang="hr-HR" sz="4200" dirty="0" err="1"/>
              <a:t>Rožman</a:t>
            </a:r>
            <a:r>
              <a:rPr lang="hr-HR" sz="4200" dirty="0"/>
              <a:t>,  Nikola Vuković (6.b), Nikolina Kušec</a:t>
            </a:r>
          </a:p>
          <a:p>
            <a:r>
              <a:rPr lang="hr-HR" sz="4400" b="1" dirty="0">
                <a:solidFill>
                  <a:schemeClr val="accent3">
                    <a:lumMod val="50000"/>
                  </a:schemeClr>
                </a:solidFill>
              </a:rPr>
              <a:t>KRITIČAR –INFORMATOR: </a:t>
            </a:r>
            <a:r>
              <a:rPr lang="hr-HR" sz="4200" dirty="0"/>
              <a:t>Ivančica </a:t>
            </a:r>
            <a:r>
              <a:rPr lang="hr-HR" sz="4200" dirty="0" err="1"/>
              <a:t>Podhraški</a:t>
            </a:r>
            <a:r>
              <a:rPr lang="hr-HR" sz="4200" dirty="0"/>
              <a:t>, Josip </a:t>
            </a:r>
            <a:r>
              <a:rPr lang="hr-HR" sz="4200" dirty="0" err="1"/>
              <a:t>Švagelj</a:t>
            </a:r>
            <a:r>
              <a:rPr lang="hr-HR" sz="4200" dirty="0"/>
              <a:t> (6.b), Gordana </a:t>
            </a:r>
            <a:r>
              <a:rPr lang="hr-HR" sz="4200" dirty="0" err="1" smtClean="0"/>
              <a:t>Košćak</a:t>
            </a:r>
            <a:r>
              <a:rPr lang="hr-HR" sz="4200" dirty="0" smtClean="0"/>
              <a:t>,Anamarija Ištvanić</a:t>
            </a:r>
            <a:endParaRPr lang="hr-HR" sz="4200" dirty="0"/>
          </a:p>
          <a:p>
            <a:pPr>
              <a:buNone/>
            </a:pPr>
            <a:r>
              <a:rPr lang="hr-HR" sz="4200" dirty="0"/>
              <a:t> </a:t>
            </a:r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 descr="logo_glopolis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52962" y="6224606"/>
            <a:ext cx="115697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ULN - izduženi 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081326" y="6081730"/>
            <a:ext cx="103822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\\Anita\share\EAT RESPONSIBLE\FINAL PROPOSAL\Prijava projekta\Konačan prijedlog\Project developement\Realizacija\Logo\Logo_Hrvatski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624" y="6010292"/>
            <a:ext cx="141922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D:\Dropbox\Glopolis\Komunikace materiály\EYD\For web\EYD emblem on 3 lines\EYD_emblem_3lines-EN.pn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859" t="13991" r="38734" b="17322"/>
          <a:stretch>
            <a:fillRect/>
          </a:stretch>
        </p:blipFill>
        <p:spPr bwMode="auto">
          <a:xfrm>
            <a:off x="6581788" y="6153168"/>
            <a:ext cx="1381125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AKTIVNOSTI TIJEKOM PROJEKTA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09.12.2016. SASTANAK EKO ODBORA</a:t>
            </a:r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F:\9. 12. Mi jedemo odgovorno\IMG_46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71744"/>
            <a:ext cx="3405179" cy="2553885"/>
          </a:xfrm>
          <a:prstGeom prst="rect">
            <a:avLst/>
          </a:prstGeom>
          <a:noFill/>
        </p:spPr>
      </p:pic>
      <p:pic>
        <p:nvPicPr>
          <p:cNvPr id="1027" name="Picture 3" descr="F:\9. 12. Mi jedemo odgovorno\IMG_4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643182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18.01.2016.-</a:t>
            </a:r>
            <a:r>
              <a:rPr lang="hr-HR" sz="3600" dirty="0" smtClean="0"/>
              <a:t>USVAJANJE AKCIJSKOG PLANA PROJKETA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F:\18. 1. Mi jedemo odgovorno\IMG_54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857364"/>
            <a:ext cx="3500966" cy="2625725"/>
          </a:xfrm>
          <a:prstGeom prst="rect">
            <a:avLst/>
          </a:prstGeom>
          <a:noFill/>
        </p:spPr>
      </p:pic>
      <p:pic>
        <p:nvPicPr>
          <p:cNvPr id="2051" name="Picture 3" descr="F:\18. 1. Mi jedemo odgovorno\IMG_54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857364"/>
            <a:ext cx="3762369" cy="2821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AKCIJSKI PLAN</a:t>
            </a:r>
            <a:endParaRPr lang="hr-HR" dirty="0"/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VREMENIK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NAZIV I CILJ AKTIVNOSTI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NOSITELJI AKTIVNOSTI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TROŠKOVNIK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10.mj.2015.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Edukacija učitelja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Učitelji,Udruga Lijepa naša, Zagreb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Putni troškovi i dnevnice učitelja izvan Zagreba</a:t>
                      </a:r>
                    </a:p>
                    <a:p>
                      <a:r>
                        <a:rPr lang="hr-HR" sz="1200" dirty="0" smtClean="0"/>
                        <a:t>(financirala Udruga Lijepa naša)</a:t>
                      </a:r>
                      <a:endParaRPr lang="hr-H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1. Korak -4.11.2015. 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Osnivanje Eko odbora na nivou škole i dodjela uloga –zaduženja za učitelje i   učenike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Članovi Eko odbora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Izrada iskaznica- financirala škola</a:t>
                      </a:r>
                      <a:endParaRPr lang="hr-H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2. Korak –Analiza hrane tijekom</a:t>
                      </a:r>
                      <a:r>
                        <a:rPr lang="hr-HR" sz="1200" baseline="0" dirty="0" smtClean="0"/>
                        <a:t> 11.mj. 2015.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Anketiranje učenika i roditelja koji</a:t>
                      </a:r>
                      <a:r>
                        <a:rPr lang="hr-HR" sz="1200" baseline="0" dirty="0" smtClean="0"/>
                        <a:t> sudjeluju u projektu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Članovi eko odbora, učenici, roditelji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Papir za kopiranje, boje za pisač</a:t>
                      </a:r>
                      <a:r>
                        <a:rPr lang="hr-HR" sz="1200" baseline="0" dirty="0" smtClean="0"/>
                        <a:t> </a:t>
                      </a:r>
                      <a:endParaRPr lang="hr-H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3.Korak</a:t>
                      </a:r>
                    </a:p>
                    <a:p>
                      <a:r>
                        <a:rPr lang="hr-HR" sz="1200" dirty="0" smtClean="0"/>
                        <a:t>Izrada plana rada na osnovu rezultata ankete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baseline="0" dirty="0" smtClean="0"/>
                        <a:t>CILJ PROJEKTA: u školskoj kuhinji treba više koristiti svježe, sezonske i lokalne </a:t>
                      </a:r>
                    </a:p>
                    <a:p>
                      <a:r>
                        <a:rPr lang="hr-HR" sz="1200" baseline="0" dirty="0" smtClean="0"/>
                        <a:t>namirnice, razvijati zdrave prehrambene navike, edukacija učenika vezana za utjecaj hrane na okoliš, prirodne resurse planeta Zemlje, </a:t>
                      </a:r>
                      <a:r>
                        <a:rPr lang="hr-HR" sz="1200" baseline="0" dirty="0" err="1" smtClean="0"/>
                        <a:t>benefiti</a:t>
                      </a:r>
                      <a:r>
                        <a:rPr lang="hr-HR" sz="1200" baseline="0" dirty="0" smtClean="0"/>
                        <a:t> ekološke prehrane,smanjiti bacanje hrane u </a:t>
                      </a:r>
                      <a:r>
                        <a:rPr lang="hr-HR" sz="1200" baseline="0" dirty="0" err="1" smtClean="0"/>
                        <a:t>šk</a:t>
                      </a:r>
                      <a:r>
                        <a:rPr lang="hr-HR" sz="1200" baseline="0" dirty="0" smtClean="0"/>
                        <a:t>. kuhinji i kod kuće</a:t>
                      </a:r>
                      <a:endParaRPr lang="hr-H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Svi sudionici projekta i vanjski suradnici (</a:t>
                      </a:r>
                      <a:r>
                        <a:rPr lang="hr-HR" sz="1200" dirty="0" err="1" smtClean="0"/>
                        <a:t>Biovega</a:t>
                      </a:r>
                      <a:r>
                        <a:rPr lang="hr-HR" sz="1200" dirty="0" smtClean="0"/>
                        <a:t> Zagreb, </a:t>
                      </a:r>
                      <a:r>
                        <a:rPr lang="hr-HR" sz="1200" dirty="0" err="1" smtClean="0"/>
                        <a:t>Makronova</a:t>
                      </a:r>
                      <a:r>
                        <a:rPr lang="hr-HR" sz="1200" dirty="0" smtClean="0"/>
                        <a:t> </a:t>
                      </a:r>
                      <a:r>
                        <a:rPr lang="hr-HR" sz="1200" dirty="0" err="1" smtClean="0"/>
                        <a:t>Zagreb</a:t>
                      </a:r>
                      <a:r>
                        <a:rPr lang="hr-HR" sz="1200" dirty="0" smtClean="0"/>
                        <a:t>, Eko imanje Zrno, roditelji, </a:t>
                      </a:r>
                      <a:r>
                        <a:rPr lang="hr-HR" sz="1200" dirty="0" err="1" smtClean="0"/>
                        <a:t>dr</a:t>
                      </a:r>
                      <a:r>
                        <a:rPr lang="hr-HR" sz="1200" dirty="0" smtClean="0"/>
                        <a:t>. obiteljske medicine Drina </a:t>
                      </a:r>
                      <a:r>
                        <a:rPr lang="hr-HR" sz="1200" dirty="0" err="1" smtClean="0"/>
                        <a:t>Podobnik</a:t>
                      </a:r>
                      <a:r>
                        <a:rPr lang="hr-HR" sz="1200" dirty="0" smtClean="0"/>
                        <a:t>, Općina Sveti Ivan </a:t>
                      </a:r>
                      <a:r>
                        <a:rPr lang="hr-HR" sz="1200" dirty="0" err="1" smtClean="0"/>
                        <a:t>Žabno</a:t>
                      </a:r>
                      <a:r>
                        <a:rPr lang="hr-HR" sz="1200" dirty="0" smtClean="0"/>
                        <a:t>)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Predavanje </a:t>
                      </a:r>
                      <a:r>
                        <a:rPr lang="hr-HR" sz="1200" dirty="0" err="1" smtClean="0"/>
                        <a:t>Makronove</a:t>
                      </a:r>
                      <a:endParaRPr lang="hr-HR" sz="1200" dirty="0" smtClean="0"/>
                    </a:p>
                    <a:p>
                      <a:r>
                        <a:rPr lang="hr-HR" sz="1200" dirty="0" smtClean="0"/>
                        <a:t>(900 kn)</a:t>
                      </a:r>
                      <a:endParaRPr lang="hr-H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AKCIJSKI PLAN</a:t>
            </a:r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771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21.12. 2015.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Sastanak Eko odbora ,</a:t>
                      </a:r>
                      <a:r>
                        <a:rPr lang="hr-HR" sz="1200" baseline="0" dirty="0" smtClean="0"/>
                        <a:t> prezentacija Akcijskog plana (usvajanje i dopuna)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Članovi Eko odbora, </a:t>
                      </a:r>
                      <a:r>
                        <a:rPr lang="hr-HR" sz="1200" dirty="0" err="1" smtClean="0"/>
                        <a:t>dr</a:t>
                      </a:r>
                      <a:r>
                        <a:rPr lang="hr-HR" sz="1200" dirty="0" smtClean="0"/>
                        <a:t>. </a:t>
                      </a:r>
                      <a:r>
                        <a:rPr lang="hr-HR" sz="1200" dirty="0" err="1" smtClean="0"/>
                        <a:t>Podobnik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 err="1" smtClean="0"/>
                        <a:t>Dvd</a:t>
                      </a:r>
                      <a:r>
                        <a:rPr lang="hr-HR" sz="1200" dirty="0" smtClean="0"/>
                        <a:t> </a:t>
                      </a:r>
                      <a:r>
                        <a:rPr lang="hr-HR" sz="1200" dirty="0" err="1" smtClean="0"/>
                        <a:t>projekto</a:t>
                      </a:r>
                      <a:r>
                        <a:rPr lang="hr-HR" sz="1200" dirty="0" smtClean="0"/>
                        <a:t>,</a:t>
                      </a:r>
                      <a:r>
                        <a:rPr lang="hr-HR" sz="1200" baseline="0" dirty="0" smtClean="0"/>
                        <a:t> računalo</a:t>
                      </a:r>
                      <a:endParaRPr lang="hr-H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2.-5. </a:t>
                      </a:r>
                      <a:r>
                        <a:rPr lang="hr-HR" sz="1200" dirty="0" err="1" smtClean="0"/>
                        <a:t>mj</a:t>
                      </a:r>
                      <a:r>
                        <a:rPr lang="hr-HR" sz="1200" dirty="0" smtClean="0"/>
                        <a:t>. 2016.</a:t>
                      </a:r>
                    </a:p>
                    <a:p>
                      <a:endParaRPr lang="hr-HR" sz="1200" dirty="0" smtClean="0"/>
                    </a:p>
                    <a:p>
                      <a:endParaRPr lang="hr-HR" sz="1200" dirty="0" smtClean="0"/>
                    </a:p>
                    <a:p>
                      <a:endParaRPr lang="hr-HR" sz="1200" dirty="0" smtClean="0"/>
                    </a:p>
                    <a:p>
                      <a:endParaRPr lang="hr-HR" sz="1200" dirty="0" smtClean="0"/>
                    </a:p>
                    <a:p>
                      <a:endParaRPr lang="hr-HR" sz="1200" dirty="0" smtClean="0"/>
                    </a:p>
                    <a:p>
                      <a:endParaRPr lang="hr-HR" sz="1200" dirty="0" smtClean="0"/>
                    </a:p>
                    <a:p>
                      <a:endParaRPr lang="hr-HR" sz="1200" dirty="0" smtClean="0"/>
                    </a:p>
                    <a:p>
                      <a:endParaRPr lang="hr-HR" sz="1200" dirty="0" smtClean="0"/>
                    </a:p>
                    <a:p>
                      <a:endParaRPr lang="hr-HR" sz="1200" dirty="0" smtClean="0"/>
                    </a:p>
                    <a:p>
                      <a:endParaRPr lang="hr-HR" sz="1200" dirty="0" smtClean="0"/>
                    </a:p>
                    <a:p>
                      <a:endParaRPr lang="hr-HR" sz="1200" dirty="0" smtClean="0"/>
                    </a:p>
                    <a:p>
                      <a:endParaRPr lang="hr-HR" sz="1200" dirty="0" smtClean="0"/>
                    </a:p>
                    <a:p>
                      <a:endParaRPr lang="hr-HR" sz="1200" dirty="0" smtClean="0"/>
                    </a:p>
                    <a:p>
                      <a:endParaRPr lang="hr-HR" sz="1200" dirty="0" smtClean="0"/>
                    </a:p>
                    <a:p>
                      <a:endParaRPr lang="hr-HR" sz="1200" dirty="0" smtClean="0"/>
                    </a:p>
                    <a:p>
                      <a:endParaRPr lang="hr-HR" sz="1200" dirty="0" smtClean="0"/>
                    </a:p>
                    <a:p>
                      <a:endParaRPr lang="hr-HR" sz="1200" dirty="0" smtClean="0"/>
                    </a:p>
                    <a:p>
                      <a:endParaRPr lang="hr-HR" sz="1200" dirty="0" smtClean="0"/>
                    </a:p>
                    <a:p>
                      <a:endParaRPr lang="hr-HR" sz="1200" dirty="0" smtClean="0"/>
                    </a:p>
                    <a:p>
                      <a:endParaRPr lang="hr-HR" sz="1200" dirty="0" smtClean="0"/>
                    </a:p>
                    <a:p>
                      <a:endParaRPr lang="hr-HR" sz="1200" dirty="0" smtClean="0"/>
                    </a:p>
                    <a:p>
                      <a:endParaRPr lang="hr-HR" sz="1200" dirty="0" smtClean="0"/>
                    </a:p>
                    <a:p>
                      <a:endParaRPr lang="hr-HR" sz="1200" dirty="0" smtClean="0"/>
                    </a:p>
                    <a:p>
                      <a:endParaRPr lang="hr-HR" sz="1200" dirty="0" smtClean="0"/>
                    </a:p>
                    <a:p>
                      <a:r>
                        <a:rPr lang="hr-HR" sz="1200" dirty="0" smtClean="0"/>
                        <a:t>5.mj. 2016.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-Osmišljavanje  </a:t>
                      </a:r>
                      <a:r>
                        <a:rPr lang="hr-HR" sz="1200" dirty="0" err="1" smtClean="0"/>
                        <a:t>šk</a:t>
                      </a:r>
                      <a:r>
                        <a:rPr lang="hr-HR" sz="1200" dirty="0" smtClean="0"/>
                        <a:t>. Jelovnika uz pomoć nutricionista</a:t>
                      </a:r>
                      <a:r>
                        <a:rPr lang="hr-HR" sz="1200" baseline="0" dirty="0" smtClean="0"/>
                        <a:t> i uvođenje promjena u </a:t>
                      </a:r>
                      <a:r>
                        <a:rPr lang="hr-HR" sz="1200" baseline="0" dirty="0" err="1" smtClean="0"/>
                        <a:t>šk</a:t>
                      </a:r>
                      <a:r>
                        <a:rPr lang="hr-HR" sz="1200" baseline="0" dirty="0" smtClean="0"/>
                        <a:t>. jelovnik u dogovoru s roditeljima (uvođenje zdrave srijede)</a:t>
                      </a:r>
                    </a:p>
                    <a:p>
                      <a:r>
                        <a:rPr lang="hr-HR" sz="1200" baseline="0" dirty="0" smtClean="0"/>
                        <a:t>-Edukacija učenika kroz građanski odgoj  na satovima razrednika na teme: očuvanje biološke raznolikosti, prekomjerno konzumiranje mesa (utjecaj na okoliš), virtualna voda u proizvodnji hrane, prekoračenje zemljinog kapacitete, štetnosti visoko prerađene hrane, </a:t>
                      </a:r>
                      <a:r>
                        <a:rPr lang="hr-HR" sz="1200" baseline="0" dirty="0" err="1" smtClean="0"/>
                        <a:t>Fair</a:t>
                      </a:r>
                      <a:r>
                        <a:rPr lang="hr-HR" sz="1200" baseline="0" dirty="0" smtClean="0"/>
                        <a:t> </a:t>
                      </a:r>
                      <a:r>
                        <a:rPr lang="hr-HR" sz="1200" baseline="0" dirty="0" err="1" smtClean="0"/>
                        <a:t>trade</a:t>
                      </a:r>
                      <a:r>
                        <a:rPr lang="hr-HR" sz="1200" baseline="0" dirty="0" smtClean="0"/>
                        <a:t> (principi poštene trgovine)</a:t>
                      </a:r>
                    </a:p>
                    <a:p>
                      <a:endParaRPr lang="hr-HR" sz="1200" baseline="0" dirty="0" smtClean="0"/>
                    </a:p>
                    <a:p>
                      <a:r>
                        <a:rPr lang="hr-HR" sz="1200" baseline="0" dirty="0" smtClean="0"/>
                        <a:t>-Osmišljavanje i postavljanje edukativnih plakata u blagovaonu kuhinje</a:t>
                      </a:r>
                    </a:p>
                    <a:p>
                      <a:r>
                        <a:rPr lang="hr-HR" sz="1200" baseline="0" dirty="0" smtClean="0"/>
                        <a:t>- Završno anketiranje učenika i roditelja (Analiza hrane)</a:t>
                      </a:r>
                    </a:p>
                    <a:p>
                      <a:endParaRPr lang="hr-HR" sz="1200" baseline="0" dirty="0" smtClean="0"/>
                    </a:p>
                    <a:p>
                      <a:endParaRPr lang="hr-HR" sz="1200" baseline="0" dirty="0" smtClean="0"/>
                    </a:p>
                    <a:p>
                      <a:r>
                        <a:rPr lang="hr-HR" sz="1200" baseline="0" dirty="0" smtClean="0"/>
                        <a:t>Izlet  na Eko imanje Zrno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Eko odbor, Vijeće</a:t>
                      </a:r>
                      <a:r>
                        <a:rPr lang="hr-HR" sz="1200" baseline="0" dirty="0" smtClean="0"/>
                        <a:t> roditelja,</a:t>
                      </a:r>
                    </a:p>
                    <a:p>
                      <a:r>
                        <a:rPr lang="hr-HR" sz="1200" baseline="0" dirty="0" smtClean="0"/>
                        <a:t>vanjski suradnici, učenici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Papir za kopiranje, </a:t>
                      </a:r>
                      <a:r>
                        <a:rPr lang="hr-HR" sz="1200" dirty="0" err="1" smtClean="0"/>
                        <a:t>dvd</a:t>
                      </a:r>
                      <a:r>
                        <a:rPr lang="hr-HR" sz="1200" dirty="0" smtClean="0"/>
                        <a:t>, računalo, zastakljeni plakati,</a:t>
                      </a:r>
                    </a:p>
                    <a:p>
                      <a:r>
                        <a:rPr lang="hr-HR" sz="1200" dirty="0" smtClean="0"/>
                        <a:t>Prijevoz</a:t>
                      </a:r>
                      <a:r>
                        <a:rPr lang="hr-HR" sz="1200" baseline="0" dirty="0" smtClean="0"/>
                        <a:t> autobusom (donacija Čazmatransa), besplatna edukacija na Eko imanju Zrno</a:t>
                      </a:r>
                      <a:endParaRPr lang="hr-HR" sz="1200" dirty="0" smtClean="0"/>
                    </a:p>
                    <a:p>
                      <a:endParaRPr lang="hr-H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1358</Words>
  <Application>Microsoft Office PowerPoint</Application>
  <PresentationFormat>Prikaz na zaslonu (4:3)</PresentationFormat>
  <Paragraphs>168</Paragraphs>
  <Slides>23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5" baseType="lpstr">
      <vt:lpstr>Office tema</vt:lpstr>
      <vt:lpstr>Worksheet</vt:lpstr>
      <vt:lpstr>Slajd 1</vt:lpstr>
      <vt:lpstr>PROJEKT  I UDRUGA LIJEPA NAŠA</vt:lpstr>
      <vt:lpstr>CILJ PROJEKTA</vt:lpstr>
      <vt:lpstr>POČETAK PROJEKTA</vt:lpstr>
      <vt:lpstr> Prvi korak je bio osnivanje Eko odbora (na nivou škole) vezano za ovaj projekt .</vt:lpstr>
      <vt:lpstr>AKTIVNOSTI TIJEKOM PROJEKTA</vt:lpstr>
      <vt:lpstr>18.01.2016.-USVAJANJE AKCIJSKOG PLANA PROJKETA</vt:lpstr>
      <vt:lpstr>AKCIJSKI PLAN</vt:lpstr>
      <vt:lpstr>AKCIJSKI PLAN</vt:lpstr>
      <vt:lpstr>AKCIJASI PLAN</vt:lpstr>
      <vt:lpstr>22.01.2016. ZDRAVI TANJUR- PREDAVANJE ZA UČENIKE</vt:lpstr>
      <vt:lpstr>RADOVI UČENIKA</vt:lpstr>
      <vt:lpstr>RADOVI NA TEMU UNIŠTAVANJA BIORAZNOLIKOSTI (projkecija filma “Na rubu izumiranja”,4,raz.PŠ Trema)</vt:lpstr>
      <vt:lpstr> 25.01.2016. PREDAVANJE PROF. TAMARE DABIĆ IZ USTANOVE MAKRONOVA,ZAGREB (finansirano uz pomoć Općine Sveti Ivan Žabno)</vt:lpstr>
      <vt:lpstr>Donacija Makronove:zdrave grickalice(orašasti plodovi i napitak od zelene magme)</vt:lpstr>
      <vt:lpstr> 28.04.2016. PREDAVANJE DR. PODOBNIK- NUTRITIVNE VRIJEDNOSTI HRANE</vt:lpstr>
      <vt:lpstr>POSJET EKO IMANJU “ZRNO” U HABIJANOVCU,31.5.2016.</vt:lpstr>
      <vt:lpstr>OSTALE AKTIVNOSTI:</vt:lpstr>
      <vt:lpstr>Donacija Makronove (kuharice kroz godišnja doba) i znak za Fair trade (poštenu trgovinu)</vt:lpstr>
      <vt:lpstr>MOJ TANJUR-aplikacija za edukativni plakat </vt:lpstr>
      <vt:lpstr>Financijsko izvješće</vt:lpstr>
      <vt:lpstr>SLOGANI-EKO KODEKS (osmislili učenci 6.b i 8.c)</vt:lpstr>
      <vt:lpstr>Slajd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Informatika</dc:creator>
  <cp:lastModifiedBy>Učenik6</cp:lastModifiedBy>
  <cp:revision>43</cp:revision>
  <dcterms:created xsi:type="dcterms:W3CDTF">2016-06-03T10:49:07Z</dcterms:created>
  <dcterms:modified xsi:type="dcterms:W3CDTF">2016-07-07T10:12:18Z</dcterms:modified>
</cp:coreProperties>
</file>