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0" r:id="rId4"/>
    <p:sldId id="282" r:id="rId5"/>
    <p:sldId id="267" r:id="rId6"/>
    <p:sldId id="271" r:id="rId7"/>
    <p:sldId id="262" r:id="rId8"/>
    <p:sldId id="275" r:id="rId9"/>
    <p:sldId id="274" r:id="rId10"/>
    <p:sldId id="278" r:id="rId11"/>
    <p:sldId id="273" r:id="rId12"/>
    <p:sldId id="277" r:id="rId13"/>
    <p:sldId id="284" r:id="rId14"/>
    <p:sldId id="285" r:id="rId15"/>
    <p:sldId id="286" r:id="rId16"/>
    <p:sldId id="291" r:id="rId17"/>
    <p:sldId id="287" r:id="rId18"/>
    <p:sldId id="288" r:id="rId19"/>
    <p:sldId id="289" r:id="rId20"/>
    <p:sldId id="290" r:id="rId21"/>
    <p:sldId id="297" r:id="rId22"/>
    <p:sldId id="295" r:id="rId23"/>
    <p:sldId id="292" r:id="rId24"/>
    <p:sldId id="293" r:id="rId25"/>
    <p:sldId id="294" r:id="rId26"/>
    <p:sldId id="296" r:id="rId2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54" y="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0049-5C01-4E32-96F6-0B2164D38E29}" type="datetimeFigureOut">
              <a:rPr lang="hr-HR" smtClean="0"/>
              <a:pPr/>
              <a:t>16.6.2016.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496A-7F94-4549-8460-8800DC5B99D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0049-5C01-4E32-96F6-0B2164D38E29}" type="datetimeFigureOut">
              <a:rPr lang="hr-HR" smtClean="0"/>
              <a:pPr/>
              <a:t>16.6.2016.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496A-7F94-4549-8460-8800DC5B99D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0049-5C01-4E32-96F6-0B2164D38E29}" type="datetimeFigureOut">
              <a:rPr lang="hr-HR" smtClean="0"/>
              <a:pPr/>
              <a:t>16.6.2016.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496A-7F94-4549-8460-8800DC5B99D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0049-5C01-4E32-96F6-0B2164D38E29}" type="datetimeFigureOut">
              <a:rPr lang="hr-HR" smtClean="0"/>
              <a:pPr/>
              <a:t>16.6.2016.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496A-7F94-4549-8460-8800DC5B99D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0049-5C01-4E32-96F6-0B2164D38E29}" type="datetimeFigureOut">
              <a:rPr lang="hr-HR" smtClean="0"/>
              <a:pPr/>
              <a:t>16.6.2016.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496A-7F94-4549-8460-8800DC5B99D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0049-5C01-4E32-96F6-0B2164D38E29}" type="datetimeFigureOut">
              <a:rPr lang="hr-HR" smtClean="0"/>
              <a:pPr/>
              <a:t>16.6.2016.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496A-7F94-4549-8460-8800DC5B99D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0049-5C01-4E32-96F6-0B2164D38E29}" type="datetimeFigureOut">
              <a:rPr lang="hr-HR" smtClean="0"/>
              <a:pPr/>
              <a:t>16.6.2016.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496A-7F94-4549-8460-8800DC5B99D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0049-5C01-4E32-96F6-0B2164D38E29}" type="datetimeFigureOut">
              <a:rPr lang="hr-HR" smtClean="0"/>
              <a:pPr/>
              <a:t>16.6.2016.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496A-7F94-4549-8460-8800DC5B99D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0049-5C01-4E32-96F6-0B2164D38E29}" type="datetimeFigureOut">
              <a:rPr lang="hr-HR" smtClean="0"/>
              <a:pPr/>
              <a:t>16.6.2016.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496A-7F94-4549-8460-8800DC5B99D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0049-5C01-4E32-96F6-0B2164D38E29}" type="datetimeFigureOut">
              <a:rPr lang="hr-HR" smtClean="0"/>
              <a:pPr/>
              <a:t>16.6.2016.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496A-7F94-4549-8460-8800DC5B99D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Pritisnite ikonu za dodavanje slike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0049-5C01-4E32-96F6-0B2164D38E29}" type="datetimeFigureOut">
              <a:rPr lang="hr-HR" smtClean="0"/>
              <a:pPr/>
              <a:t>16.6.2016.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496A-7F94-4549-8460-8800DC5B99D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C0049-5C01-4E32-96F6-0B2164D38E29}" type="datetimeFigureOut">
              <a:rPr lang="hr-HR" smtClean="0"/>
              <a:pPr/>
              <a:t>16.6.2016.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C496A-7F94-4549-8460-8800DC5B99D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http://www.pptback.com/uploads/simple-nature-frame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4888"/>
            <a:ext cx="9144000" cy="6992888"/>
          </a:xfrm>
          <a:prstGeom prst="rect">
            <a:avLst/>
          </a:prstGeom>
          <a:noFill/>
        </p:spPr>
      </p:pic>
      <p:sp>
        <p:nvSpPr>
          <p:cNvPr id="9" name="Pravokutnik 8"/>
          <p:cNvSpPr/>
          <p:nvPr/>
        </p:nvSpPr>
        <p:spPr>
          <a:xfrm>
            <a:off x="1403648" y="1700808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6000" dirty="0" smtClean="0"/>
              <a:t>PREHRANA BREZOVLJANSKOG ČOVJEKA</a:t>
            </a:r>
            <a:endParaRPr lang="hr-HR" sz="6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http://www.pptback.com/uploads/simple-nature-frame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pic>
        <p:nvPicPr>
          <p:cNvPr id="5" name="Picture 4" descr="D:\Moji Dokumenti\J. Barišić\Knjižnica\2010.-2011. raznoliko\Studeni\3.11. Povijesna i keramičarska radionica\škola sv. Ivan Žabno\fotografije keramike\IMG_4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060848"/>
            <a:ext cx="3673475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 t="15596" b="8157"/>
          <a:stretch>
            <a:fillRect/>
          </a:stretch>
        </p:blipFill>
        <p:spPr bwMode="auto">
          <a:xfrm>
            <a:off x="5148064" y="1916832"/>
            <a:ext cx="3823146" cy="446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avokutnik 6"/>
          <p:cNvSpPr/>
          <p:nvPr/>
        </p:nvSpPr>
        <p:spPr>
          <a:xfrm>
            <a:off x="1403648" y="332656"/>
            <a:ext cx="748883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hr-HR" sz="2400" dirty="0" smtClean="0"/>
              <a:t>Gruba keramika upotrebljavala se u svakodnevnoj upotrebi ( lonci, zdjele, tave, posude na četiri nožice, vjedra).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r-HR" sz="2400" dirty="0" smtClean="0"/>
              <a:t>	Za čvrstoću posuđa, glini bi se dodavao pijesak i drobljeni kamen. </a:t>
            </a:r>
          </a:p>
        </p:txBody>
      </p:sp>
      <p:sp>
        <p:nvSpPr>
          <p:cNvPr id="8" name="Pravokutnik 7"/>
          <p:cNvSpPr/>
          <p:nvPr/>
        </p:nvSpPr>
        <p:spPr>
          <a:xfrm>
            <a:off x="971600" y="5589240"/>
            <a:ext cx="44644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Posude su bile najčešće crne, tamnosive i tamnosmeđe boje.</a:t>
            </a:r>
            <a:r>
              <a:rPr lang="hr-H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hr-H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http://www.pptback.com/uploads/simple-nature-frame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5" name="Pravokutnik 4"/>
          <p:cNvSpPr/>
          <p:nvPr/>
        </p:nvSpPr>
        <p:spPr>
          <a:xfrm>
            <a:off x="1691680" y="620688"/>
            <a:ext cx="6552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dirty="0" smtClean="0"/>
              <a:t>Upravo je takve keramičke posude </a:t>
            </a:r>
            <a:r>
              <a:rPr lang="hr-HR" sz="3600" dirty="0" err="1" smtClean="0"/>
              <a:t>brezovljanski</a:t>
            </a:r>
            <a:r>
              <a:rPr lang="hr-HR" sz="3600" dirty="0" smtClean="0"/>
              <a:t> čovjek koristio pri pripremi svakodnevnih obroka.</a:t>
            </a:r>
            <a:endParaRPr lang="hr-HR" sz="3600" dirty="0"/>
          </a:p>
        </p:txBody>
      </p:sp>
      <p:pic>
        <p:nvPicPr>
          <p:cNvPr id="10242" name="Picture 2" descr="http://www.jutarnji.hr/migration_catalog/kanibalizam/2796458/alternates/WIDE_680/kanibaliz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636912"/>
            <a:ext cx="7344816" cy="381642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http://www.pptback.com/uploads/simple-nature-frame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5" name="Pravokutnik 4"/>
          <p:cNvSpPr/>
          <p:nvPr/>
        </p:nvSpPr>
        <p:spPr>
          <a:xfrm>
            <a:off x="1475656" y="4365104"/>
            <a:ext cx="6840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/>
              <a:t>Prehranu su temeljili na biljkama i životinjama koje su ih okruživale.</a:t>
            </a:r>
          </a:p>
          <a:p>
            <a:r>
              <a:rPr lang="hr-HR" sz="2800" dirty="0" smtClean="0"/>
              <a:t>No, neolitski čovjek počinje i sijati žitarice: </a:t>
            </a:r>
            <a:r>
              <a:rPr lang="hr-HR" sz="2800" dirty="0" err="1" smtClean="0"/>
              <a:t>jednozrnu</a:t>
            </a:r>
            <a:r>
              <a:rPr lang="hr-HR" sz="2800" dirty="0" smtClean="0"/>
              <a:t> pšenicu, </a:t>
            </a:r>
            <a:r>
              <a:rPr lang="hr-HR" sz="2800" dirty="0" err="1" smtClean="0"/>
              <a:t>dvozrnu</a:t>
            </a:r>
            <a:r>
              <a:rPr lang="hr-HR" sz="2800" dirty="0" smtClean="0"/>
              <a:t> pšenicu, ječam i proso!</a:t>
            </a:r>
            <a:endParaRPr lang="hr-HR" sz="2800" dirty="0"/>
          </a:p>
        </p:txBody>
      </p:sp>
      <p:sp>
        <p:nvSpPr>
          <p:cNvPr id="6146" name="AutoShape 2" descr="Slikovni rezultat za čovjek sije pšenicu ruč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150" name="Picture 6" descr="Slikovni rezultat za čovjek sije pšeni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60648"/>
            <a:ext cx="6120680" cy="391504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http://www.pptback.com/uploads/simple-nature-frame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6" name="Pravokutnik 5"/>
          <p:cNvSpPr/>
          <p:nvPr/>
        </p:nvSpPr>
        <p:spPr>
          <a:xfrm>
            <a:off x="1835696" y="908720"/>
            <a:ext cx="60486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/>
              <a:t>Koristili su kameni žrvanj na kojem su mljeli žitarice.</a:t>
            </a:r>
          </a:p>
          <a:p>
            <a:r>
              <a:rPr lang="hr-HR" sz="2800" dirty="0" smtClean="0"/>
              <a:t>Miješali su mljeveno žito s vodom i pekli tvrde pogačice (nisu poznavali kvasac).</a:t>
            </a:r>
            <a:endParaRPr lang="hr-HR" sz="2800" dirty="0"/>
          </a:p>
        </p:txBody>
      </p:sp>
      <p:pic>
        <p:nvPicPr>
          <p:cNvPr id="33794" name="Picture 2" descr="http://likaclub.eu/tmpnew2/wp-content/uploads/2015/03/zrvan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284984"/>
            <a:ext cx="3852674" cy="2867422"/>
          </a:xfrm>
          <a:prstGeom prst="rect">
            <a:avLst/>
          </a:prstGeom>
          <a:noFill/>
        </p:spPr>
      </p:pic>
      <p:sp>
        <p:nvSpPr>
          <p:cNvPr id="33796" name="AutoShape 4" descr="Slikovni rezultat za miješenje kru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3798" name="AutoShape 6" descr="Slikovni rezultat za miješenje kru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3800" name="Picture 8" descr="http://www.coolinarika.com/image/663d7c1d3c6658013acd2520f8ebd747_listing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789040"/>
            <a:ext cx="2952750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http://www.pptback.com/uploads/simple-nature-frame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5" name="Pravokutnik 4"/>
          <p:cNvSpPr/>
          <p:nvPr/>
        </p:nvSpPr>
        <p:spPr>
          <a:xfrm>
            <a:off x="1763688" y="4941168"/>
            <a:ext cx="512909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 smtClean="0"/>
              <a:t>Od ječma su pravili i piće!</a:t>
            </a:r>
          </a:p>
          <a:p>
            <a:r>
              <a:rPr lang="hr-HR" sz="2800" dirty="0" smtClean="0"/>
              <a:t> (možda prvo pivo na svijetu!!!!)</a:t>
            </a:r>
          </a:p>
          <a:p>
            <a:r>
              <a:rPr lang="hr-HR" sz="2800" dirty="0" smtClean="0"/>
              <a:t>Koristili su ga u kultnim obredima.</a:t>
            </a:r>
            <a:endParaRPr lang="hr-HR" sz="2800" dirty="0"/>
          </a:p>
        </p:txBody>
      </p:sp>
      <p:pic>
        <p:nvPicPr>
          <p:cNvPr id="32770" name="Picture 2" descr="Slikovni rezultat za piv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980728"/>
            <a:ext cx="4771231" cy="35738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http://www.pptback.com/uploads/simple-nature-frame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5" name="Pravokutnik 4"/>
          <p:cNvSpPr/>
          <p:nvPr/>
        </p:nvSpPr>
        <p:spPr>
          <a:xfrm>
            <a:off x="755576" y="4941168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r-HR" sz="2400" dirty="0" smtClean="0"/>
              <a:t>U prehrani su koristili i  samonikle mahunarke: grašak, grahoricu, leću, slanutak, grah poljak!</a:t>
            </a:r>
          </a:p>
          <a:p>
            <a:pPr>
              <a:buNone/>
            </a:pPr>
            <a:endParaRPr lang="hr-HR" sz="2400" dirty="0" smtClean="0"/>
          </a:p>
          <a:p>
            <a:pPr algn="ctr">
              <a:buNone/>
            </a:pPr>
            <a:r>
              <a:rPr lang="hr-HR" sz="2400" dirty="0" smtClean="0"/>
              <a:t>Njam – </a:t>
            </a:r>
            <a:r>
              <a:rPr lang="hr-HR" sz="2400" dirty="0" err="1" smtClean="0"/>
              <a:t>njam</a:t>
            </a:r>
            <a:r>
              <a:rPr lang="hr-HR" sz="2400" dirty="0" smtClean="0"/>
              <a:t>, varivo!!!!!</a:t>
            </a:r>
          </a:p>
        </p:txBody>
      </p:sp>
      <p:sp>
        <p:nvSpPr>
          <p:cNvPr id="31746" name="AutoShape 2" descr="Slikovni rezultat za grah polj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1750" name="AutoShape 6" descr="Slikovni rezultat za grah polj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1752" name="Picture 8" descr="http://slika.nezavisne.rs/2009/01/750x450/20090111190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2520280" cy="2038307"/>
          </a:xfrm>
          <a:prstGeom prst="rect">
            <a:avLst/>
          </a:prstGeom>
          <a:noFill/>
        </p:spPr>
      </p:pic>
      <p:pic>
        <p:nvPicPr>
          <p:cNvPr id="31754" name="Picture 10" descr="http://nadijeti.com/wp-content/uploads/2013/03/socivo-leca-300x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32656"/>
            <a:ext cx="2232248" cy="2143125"/>
          </a:xfrm>
          <a:prstGeom prst="rect">
            <a:avLst/>
          </a:prstGeom>
          <a:noFill/>
        </p:spPr>
      </p:pic>
      <p:pic>
        <p:nvPicPr>
          <p:cNvPr id="31756" name="Picture 12" descr="http://vegehop.hr/sites/default/files/field/image/slanuta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3" y="332656"/>
            <a:ext cx="2160240" cy="2124237"/>
          </a:xfrm>
          <a:prstGeom prst="rect">
            <a:avLst/>
          </a:prstGeom>
          <a:noFill/>
        </p:spPr>
      </p:pic>
      <p:pic>
        <p:nvPicPr>
          <p:cNvPr id="31758" name="Picture 14" descr="http://www.blagoflor.com/wp-content/uploads/seme-jaragrahorica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2852936"/>
            <a:ext cx="3096344" cy="1552203"/>
          </a:xfrm>
          <a:prstGeom prst="rect">
            <a:avLst/>
          </a:prstGeom>
          <a:noFill/>
        </p:spPr>
      </p:pic>
      <p:sp>
        <p:nvSpPr>
          <p:cNvPr id="14" name="Pravokutnik 13"/>
          <p:cNvSpPr/>
          <p:nvPr/>
        </p:nvSpPr>
        <p:spPr>
          <a:xfrm>
            <a:off x="611560" y="2420888"/>
            <a:ext cx="1220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hr-HR" dirty="0" smtClean="0"/>
              <a:t>grah poljak</a:t>
            </a:r>
          </a:p>
        </p:txBody>
      </p:sp>
      <p:sp>
        <p:nvSpPr>
          <p:cNvPr id="15" name="Pravokutnik 14"/>
          <p:cNvSpPr/>
          <p:nvPr/>
        </p:nvSpPr>
        <p:spPr>
          <a:xfrm>
            <a:off x="3923928" y="2420888"/>
            <a:ext cx="55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hr-HR" dirty="0" smtClean="0"/>
              <a:t>leća</a:t>
            </a:r>
          </a:p>
        </p:txBody>
      </p:sp>
      <p:sp>
        <p:nvSpPr>
          <p:cNvPr id="16" name="Pravokutnik 15"/>
          <p:cNvSpPr/>
          <p:nvPr/>
        </p:nvSpPr>
        <p:spPr>
          <a:xfrm>
            <a:off x="6516216" y="2492896"/>
            <a:ext cx="970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hr-HR" dirty="0" smtClean="0"/>
              <a:t>slanutak</a:t>
            </a:r>
          </a:p>
        </p:txBody>
      </p:sp>
      <p:sp>
        <p:nvSpPr>
          <p:cNvPr id="17" name="Pravokutnik 16"/>
          <p:cNvSpPr/>
          <p:nvPr/>
        </p:nvSpPr>
        <p:spPr>
          <a:xfrm>
            <a:off x="3419872" y="4509120"/>
            <a:ext cx="1062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hr-HR" dirty="0" smtClean="0"/>
              <a:t>grahorica</a:t>
            </a:r>
          </a:p>
        </p:txBody>
      </p:sp>
      <p:pic>
        <p:nvPicPr>
          <p:cNvPr id="31760" name="Picture 16" descr="http://seoskiposlovi.com/wp-content/uploads/2016/02/Grahorica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2852936"/>
            <a:ext cx="3456384" cy="157791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http://www.pptback.com/uploads/simple-nature-frame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5" name="Pravokutnik 4"/>
          <p:cNvSpPr/>
          <p:nvPr/>
        </p:nvSpPr>
        <p:spPr>
          <a:xfrm>
            <a:off x="1835696" y="980728"/>
            <a:ext cx="62556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hr-HR" sz="4400" dirty="0" smtClean="0"/>
              <a:t>Uz dodatak šumskih gljiva!</a:t>
            </a:r>
          </a:p>
        </p:txBody>
      </p:sp>
      <p:pic>
        <p:nvPicPr>
          <p:cNvPr id="6" name="Picture 2" descr="http://www.svijet-gljiva.com/images/stories/vijesti/okukalj%20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132856"/>
            <a:ext cx="4762500" cy="41529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http://www.pptback.com/uploads/simple-nature-frame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pic>
        <p:nvPicPr>
          <p:cNvPr id="30722" name="Picture 2" descr="http://hercegovina.info/img/repository/2013/10/web_image/laneno-ul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00808"/>
            <a:ext cx="6322129" cy="4248472"/>
          </a:xfrm>
          <a:prstGeom prst="rect">
            <a:avLst/>
          </a:prstGeom>
          <a:noFill/>
        </p:spPr>
      </p:pic>
      <p:sp>
        <p:nvSpPr>
          <p:cNvPr id="6" name="Pravokutnik 5"/>
          <p:cNvSpPr/>
          <p:nvPr/>
        </p:nvSpPr>
        <p:spPr>
          <a:xfrm>
            <a:off x="1619672" y="692696"/>
            <a:ext cx="5990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hr-HR" sz="2800" dirty="0" smtClean="0"/>
              <a:t>Koristili su i ulje koje su dobivali od lana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http://www.pptback.com/uploads/simple-nature-frame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6" name="Pravokutnik 5"/>
          <p:cNvSpPr/>
          <p:nvPr/>
        </p:nvSpPr>
        <p:spPr>
          <a:xfrm>
            <a:off x="1403648" y="404664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r-HR" sz="3200" dirty="0" smtClean="0"/>
              <a:t>Jeli su oko 30-ak vrsta voća :                    drijen, pasju ružu, kupinu, bazgu…</a:t>
            </a:r>
          </a:p>
        </p:txBody>
      </p:sp>
      <p:pic>
        <p:nvPicPr>
          <p:cNvPr id="37890" name="Picture 2" descr="http://3.bp.blogspot.com/-sOV8BslgsKw/Tm3xVra94EI/AAAAAAAAC3E/t5Hu_SDMhFw/s1600/drij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2376264" cy="2088232"/>
          </a:xfrm>
          <a:prstGeom prst="rect">
            <a:avLst/>
          </a:prstGeom>
          <a:noFill/>
        </p:spPr>
      </p:pic>
      <p:sp>
        <p:nvSpPr>
          <p:cNvPr id="8" name="Pravokutnik 7"/>
          <p:cNvSpPr/>
          <p:nvPr/>
        </p:nvSpPr>
        <p:spPr>
          <a:xfrm>
            <a:off x="1835696" y="3861048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hr-HR" dirty="0" smtClean="0"/>
              <a:t>drijen</a:t>
            </a:r>
          </a:p>
        </p:txBody>
      </p:sp>
      <p:pic>
        <p:nvPicPr>
          <p:cNvPr id="37892" name="Picture 4" descr="http://www.njuskalo.hr/image-bigger/sjeme-sadnice/sipak-divlja-pasja-ruza-rosa-canina-sjeme-slika-188713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772816"/>
            <a:ext cx="2979544" cy="2232248"/>
          </a:xfrm>
          <a:prstGeom prst="rect">
            <a:avLst/>
          </a:prstGeom>
          <a:noFill/>
        </p:spPr>
      </p:pic>
      <p:pic>
        <p:nvPicPr>
          <p:cNvPr id="37894" name="Picture 6" descr="http://i633.photobucket.com/albums/uu60/LUKSA/IMG_4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221088"/>
            <a:ext cx="4163616" cy="2258616"/>
          </a:xfrm>
          <a:prstGeom prst="rect">
            <a:avLst/>
          </a:prstGeom>
          <a:noFill/>
        </p:spPr>
      </p:pic>
      <p:sp>
        <p:nvSpPr>
          <p:cNvPr id="12" name="Pravokutnik 11"/>
          <p:cNvSpPr/>
          <p:nvPr/>
        </p:nvSpPr>
        <p:spPr>
          <a:xfrm>
            <a:off x="611560" y="5949280"/>
            <a:ext cx="1364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hr-HR" dirty="0" smtClean="0"/>
              <a:t>divlja kupina</a:t>
            </a:r>
          </a:p>
        </p:txBody>
      </p:sp>
      <p:pic>
        <p:nvPicPr>
          <p:cNvPr id="37898" name="Picture 10" descr="http://www.agroportal.hr/wp-content/uploads/2013/12/bazg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1772816"/>
            <a:ext cx="2183631" cy="4176464"/>
          </a:xfrm>
          <a:prstGeom prst="rect">
            <a:avLst/>
          </a:prstGeom>
          <a:noFill/>
        </p:spPr>
      </p:pic>
      <p:sp>
        <p:nvSpPr>
          <p:cNvPr id="14" name="Pravokutnik 13"/>
          <p:cNvSpPr/>
          <p:nvPr/>
        </p:nvSpPr>
        <p:spPr>
          <a:xfrm>
            <a:off x="7380312" y="6093296"/>
            <a:ext cx="721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hr-HR" dirty="0" smtClean="0"/>
              <a:t>bazga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http://www.pptback.com/uploads/simple-nature-frame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6" name="Pravokutnik 5"/>
          <p:cNvSpPr/>
          <p:nvPr/>
        </p:nvSpPr>
        <p:spPr>
          <a:xfrm>
            <a:off x="1259632" y="332656"/>
            <a:ext cx="65162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r-HR" sz="2800" dirty="0" smtClean="0"/>
              <a:t>Svuda oko sebe pronalazili su i koristili razne divlje trave i ljekovito bilje od kojih su pravili napitke (čaj) ili ih dodavali varivima. </a:t>
            </a:r>
          </a:p>
        </p:txBody>
      </p:sp>
      <p:pic>
        <p:nvPicPr>
          <p:cNvPr id="36866" name="Picture 2" descr="http://i866.photobucket.com/albums/ab229/pribelasu/bastensko/lekovito/trosko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060848"/>
            <a:ext cx="4778896" cy="3608067"/>
          </a:xfrm>
          <a:prstGeom prst="rect">
            <a:avLst/>
          </a:prstGeom>
          <a:noFill/>
        </p:spPr>
      </p:pic>
      <p:sp>
        <p:nvSpPr>
          <p:cNvPr id="8" name="Pravokutnik 7"/>
          <p:cNvSpPr/>
          <p:nvPr/>
        </p:nvSpPr>
        <p:spPr>
          <a:xfrm>
            <a:off x="3203848" y="5877272"/>
            <a:ext cx="5114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 </a:t>
            </a:r>
            <a:r>
              <a:rPr lang="hr-HR" sz="2400" dirty="0" smtClean="0"/>
              <a:t>Pronađeni su ostaci ljekovitog troskota.</a:t>
            </a:r>
            <a:endParaRPr lang="hr-HR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http://www.pptback.com/uploads/simple-nature-frame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pic>
        <p:nvPicPr>
          <p:cNvPr id="5" name="Picture 4" descr="IMG_01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67744" y="476672"/>
            <a:ext cx="5329237" cy="3741738"/>
          </a:xfrm>
          <a:prstGeom prst="rect">
            <a:avLst/>
          </a:prstGeom>
          <a:noFill/>
        </p:spPr>
      </p:pic>
      <p:sp>
        <p:nvSpPr>
          <p:cNvPr id="7" name="Pravokutnik 6"/>
          <p:cNvSpPr/>
          <p:nvPr/>
        </p:nvSpPr>
        <p:spPr>
          <a:xfrm>
            <a:off x="1835696" y="4869160"/>
            <a:ext cx="5976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 smtClean="0"/>
              <a:t>Lokalitet </a:t>
            </a:r>
            <a:r>
              <a:rPr lang="hr-HR" sz="3200" dirty="0" err="1" smtClean="0"/>
              <a:t>Brezovljani</a:t>
            </a:r>
            <a:r>
              <a:rPr lang="hr-HR" sz="3200" dirty="0" smtClean="0"/>
              <a:t> nalazi se 3km zapadno od Svetog Ivana </a:t>
            </a:r>
            <a:r>
              <a:rPr lang="hr-HR" sz="3200" dirty="0" err="1" smtClean="0"/>
              <a:t>Žabna</a:t>
            </a:r>
            <a:r>
              <a:rPr lang="hr-HR" sz="3200" dirty="0" smtClean="0"/>
              <a:t>. </a:t>
            </a:r>
            <a:endParaRPr lang="hr-HR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http://www.pptback.com/uploads/simple-nature-frame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6" name="Pravokutnik 5"/>
          <p:cNvSpPr/>
          <p:nvPr/>
        </p:nvSpPr>
        <p:spPr>
          <a:xfrm>
            <a:off x="-180527" y="2996952"/>
            <a:ext cx="9793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hr-HR" sz="2400" dirty="0" smtClean="0"/>
              <a:t>Šuma je bila neiscrpan izvor hrane.</a:t>
            </a:r>
          </a:p>
          <a:p>
            <a:pPr algn="ctr">
              <a:buNone/>
            </a:pPr>
            <a:r>
              <a:rPr lang="hr-HR" sz="2400" dirty="0" smtClean="0"/>
              <a:t>Na jelovniku je često bila divljač: divlja svinja, jelen i zečevi, divlje ptice!</a:t>
            </a:r>
          </a:p>
        </p:txBody>
      </p:sp>
      <p:pic>
        <p:nvPicPr>
          <p:cNvPr id="35842" name="Picture 2" descr="http://os-skolara-hercegovac.skole.hr/upload/os-skolara-hercegovac/images/static3/1193/Image/jel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0708" y="211808"/>
            <a:ext cx="3888432" cy="2724151"/>
          </a:xfrm>
          <a:prstGeom prst="rect">
            <a:avLst/>
          </a:prstGeom>
          <a:noFill/>
        </p:spPr>
      </p:pic>
      <p:sp>
        <p:nvSpPr>
          <p:cNvPr id="35844" name="AutoShape 4" descr="Slikovni rezultat za divlji z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5846" name="Picture 6" descr="http://www.divljizec.com/slike/divlji_z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933056"/>
            <a:ext cx="2952328" cy="2780928"/>
          </a:xfrm>
          <a:prstGeom prst="rect">
            <a:avLst/>
          </a:prstGeom>
          <a:noFill/>
        </p:spPr>
      </p:pic>
      <p:sp>
        <p:nvSpPr>
          <p:cNvPr id="35848" name="AutoShape 8" descr="Slikovni rezultat za divlja svin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5850" name="Picture 10" descr="http://www.lovhomolje.com/site/MyImages/divlja_svinj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933056"/>
            <a:ext cx="4324350" cy="26955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http://www.pptback.com/uploads/simple-nature-frame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8499" cy="6817959"/>
          </a:xfrm>
          <a:prstGeom prst="rect">
            <a:avLst/>
          </a:prstGeom>
          <a:noFill/>
        </p:spPr>
      </p:pic>
      <p:sp>
        <p:nvSpPr>
          <p:cNvPr id="3" name="Pravokutnik 2"/>
          <p:cNvSpPr/>
          <p:nvPr/>
        </p:nvSpPr>
        <p:spPr>
          <a:xfrm>
            <a:off x="1691680" y="5197550"/>
            <a:ext cx="6995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 smtClean="0"/>
              <a:t>Proteine </a:t>
            </a:r>
            <a:r>
              <a:rPr lang="hr-HR" sz="3200" dirty="0"/>
              <a:t>su dobivali iz jaja divljih ptica!</a:t>
            </a:r>
          </a:p>
          <a:p>
            <a:r>
              <a:rPr lang="hr-HR" sz="3200" dirty="0" smtClean="0"/>
              <a:t> </a:t>
            </a:r>
            <a:endParaRPr lang="hr-HR" sz="3200" dirty="0"/>
          </a:p>
        </p:txBody>
      </p:sp>
      <p:pic>
        <p:nvPicPr>
          <p:cNvPr id="2052" name="Picture 4" descr="https://biologijazaosnovce.files.wordpress.com/2012/04/magpie_nest_12_04_10_34_1_mm_x_22_7_mm_egg_s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061" y="908404"/>
            <a:ext cx="5072024" cy="380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25006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http://www.pptback.com/uploads/simple-nature-frame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pic>
        <p:nvPicPr>
          <p:cNvPr id="2" name="Picture 2" descr="http://www.norfolkhoney.co.uk/images/wild_co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5935217" cy="406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2946377" y="5197550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/>
              <a:t>Život su zaslađivali medom.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http://www.pptback.com/uploads/simple-nature-frame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5" name="Pravokutnik 4"/>
          <p:cNvSpPr/>
          <p:nvPr/>
        </p:nvSpPr>
        <p:spPr>
          <a:xfrm>
            <a:off x="1403648" y="692696"/>
            <a:ext cx="6265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hr-HR" sz="2800" dirty="0" smtClean="0"/>
              <a:t>Pripitomili su i govedo, ovce, koze i svinje!</a:t>
            </a:r>
          </a:p>
        </p:txBody>
      </p:sp>
      <p:sp>
        <p:nvSpPr>
          <p:cNvPr id="39938" name="AutoShape 2" descr="data:image/jpeg;base64,/9j/4AAQSkZJRgABAQAAAQABAAD/2wCEAAkGBxMTEhUTExMWFhUXGB0aGBgYGBsYGBgYGB0YGhgaGBsYHSggGBolHRoYIjEiJSkrLi4uGB8zODMtNygtLisBCgoKDg0OGxAQGy0lICUrLS0tLS0tLS0tLS0tNS0tLS0tLS0tLS0tLS0tLS0tLS0tLS0tLS0tLS0tLS0tLS0tLf/AABEIALcBEwMBIgACEQEDEQH/xAAbAAACAgMBAAAAAAAAAAAAAAAEBQMGAAECB//EAEAQAAECBAMFBQYEBQQBBQAAAAECEQADBCESMUEFIlFhcROBkaGxBjJCwdHwI1Lh8QcUYnKCFTOSorJDU2PC4v/EABoBAAMBAQEBAAAAAAAAAAAAAAECAwAEBQb/xAAvEQACAgIBAwQBAgQHAAAAAAAAAQIRAyESMUFRBBMiYfAycRRCsfEFFSNSgZHB/9oADAMBAAIRAxEAPwB1XbZXidOQguh288oqVYiKomsYvpE8uoQXTEFnmupJpFv2ftxK1ACHcuofIvHlcyd2YJSYe+x+23UULVnlHTCfJC9C99oY2mYY1LAORiVKYcOznGYkQuOkynjvsY2hqZwVRjx3/LmNilVG0bZG8bBiX+VMZ/LGNaNTOBHFRUpQHVAdbtJCLAudYg2zVyJlMohYcDjrE3kj0XUNMHpfaHFOKMk8Y62ztzDZMUOhmKIKhnGGoWd1RbnHDP1ORRdI1DCsrlEh44mV4WwINoEVMez3iQLwhyHji9ycnTbDSCZVSEnMvDvZ+2SQxuYq8mpBL4YNRUpTfJ46MOScHYrSLtLW4eNlMUj/AF9YsDHB2zMJ9+Ov/MMa8i8GXZakpuTAdRtaWkcYq0/aKtS8CqqwzjwhJ/4jFfpVmUB3tDb7ghItziqVDKvZ4W7V2moHJoGlVwwk4mPCObLny5V9DKKQyKQC5soaxxUS1KyNoWytoombpd4IEtUsOVEp0jlcWnsYlopSS+IMconqNloaAEum5BvkIOXNVgvYmH+7DSAVlSFYWcNaI5awokqQRBE5eJLAbw1iGin3VjOQ4Qy6GOamanP3dHEboVsDiW8cz6uVMBGHlA9HRhYYlgD4iGUdbMOJW10AC8bgZKJKRhxC0ZE+MfDGthBVEnaWtaA5azE6lDxj1OJz2SkWvEVKhSFhQyiRK2EaQsvDwtGaLzs+tJSCCYZyNoqGsU7YtY1j3Q3l1bvYx1c41sTaLXI2t+aG9NUJUHEeeSquYS2GJZO0Z4VazRKWSCXUopM9IQqNqnjjFDmbWqGzEBKrag/FEf4jF/uG5PwegVG0pctOJShAk3b8oyisHKPONoVC8lK84GE9ShhBtwhZ+ohE1thNZtjGtRAZ4V1SFKOZAObRDtBSkhmL8oFpdrJIIUDz0844JZHJtxCvsmVPMt0h4mUtS0jEQObiEM6Qiatkyn6kq/8AIw2keyiVJ90pPFKiPIWhvdhFbYUkzXaFCvu8GyZqlAgnOOqSimSUlCh2qNFWCk9dO+D6RKTfD0PlcaGEnK48se6GcQWkoVtBc2VusTE0+fhHCA6Wrxne0jk5zntgpASJCiS7Wibs2YM/CCSoE2yjpKU6QbbAQBKXu7wLUqSCwLExJOxBT6QailRMDqsRAl8dhoq/8rjXvF4I/wBCSVYj7vCH+0Nmh0qFgIiTMYEODCvM2vi6GUa6gOz9lywrEE5QwRRhZOIWOXWCJKB2dmCuEcJq8FlAXjnlJ35GVAe3aMMMNiLgRWtqFSkgqOEJuTo3z6Rc5xTMAfM5RUvaNJUtEhPxZq4B3KurR2+kknd9upmrE9LUzZr9hLASLFUxR3iNAEj6wxkUSlFlAAqHwkkP1IEcdocSJcpO4ndsNIs9HTCXvEOTpwi2bMoq0v2FUbFiPZ5YFm6wZR7LCQQbvmIZzKtmYdYBm1RGNuFo4XmyT10H4pAK9hSiXcxkdSJiykE6xqH55vJqQGmSdY1KvEiJhJjaEMY+hOU5wjSOpbvGikvyjqWhRUGFoNqjDLZiiFB9YtUtI4RWKeXhUDDuXX8o4M/+o7iFaGlPYwNUTd4vAVdXqAsLxDRBSnUT3nIdY8n1LyS+MS0RkkFRAOUFLph7ocQBLzCgoq5Jy8TDCUsO6jf8oLnvbKIw9L6lf8+WV4ieZscqUb+Mdy9hhN3hrPrEJzAfgzmIU18vUYTy+jx1PB6hfzI3t/QtmpQgXDmAl7IkrJOEv0hrOSlV0qBP9QI9HjqgOEHGUvoxEK8eSKvuDg/Amp6VEtVmBg8VbQq2jSTBMKgCUnheJpdFN4W5x0LGpK2LT8BwnjUwNVAIFhuHMcOnKBxWy8ZluCU5tduRPyjc+rGTci5AHnmYyTi7RWOKRCifjGB7jjqPrBE0hKN0b0VmdPUiZcthuDy+8xDmRtZJSCoZ6i7+cU4KTtCyx0STKwJTcMY3TVKVl4iqUylb2IkDQAdNTxhXNrEylHs05XKlG3cBne0M4V1FjjcuhYJkpZuxaOipQAIit0+3Z6vfWQCdLBPKOV7VnkkKWXGTW8eMJ7bT2UWBlrNaSCCIqW1qtSXYtfN4llbbmFsieBz5i2o4R0rbMhSSmdKHNsm4iNHHTuhZYpE2yNolWEEuW0g4yioEqJ5QpopElCvw1lN7OBbPnD2dUU8lGJUzGebegsO94GT09u1oRRZkgCSgzJi2Dbo5ak9chAWxR2pVUqFjuoHBL7xHU+nOEVVVqrJoCXEl948f6Rz56RcKKUwwpACQAAnJgMh0yiedKMOC79RumgmlpEJDoAYwl20taFWv0h7IUPdJbhEK5SVZi7xwLK8cvKC1oRUtSVJNyPrEwUos4ueENJdIAogpsdY2iRhPKHlmjys1CaZMIJF43DedTuomMiizRoFMrSReDZSLh4ZzaZCQFKjVNNSpykOBHoZfXpw+KIcNmpMhxdMdU4d2DQfLKSzljwgcA42SLR5fvSl3KcSCarCoWeDEEjTONrkKB+ccTVkC9+cD3pquIONhNRhsGxPzicyH3XYflHzhdRzt7Ezk2QMgBqo/ekGf6ikDdy/N+Y6ty5x6WGKir7nSoV0C5wShLmwEVTaftWpJIQyR0c98Z7Q7UUT2YNzny4/Txipzl4Smzkmw4czziilbLqCS2WGTtOdmrCPH0eGNIlSrkpAzJAPiXNoQUawq7u3rDSdOKpiZSfdxb54lOfcID6jUO5CpYDMTzNnPAAZmNKq3LJSLcNOp+WcDiSQBe7Fv8i5PXQfYhXtKrCSQFEtYBJYDv48TCtgSsdL2giX75DjQXIhNX7fmTj2cgM9sR04mE82WpZdZPJIy8PmYbUsoIQ6feNn4DlGbrqOoIHloTJHZouc1K1Kjn3xykpDFZdRuAPvz6wMtRYr525CMkgAuf3LfrA+2Ma2kQs4D1LmyQNeX7xXNo1QT/szFlrXSG7i/yhlXTPwJ6g5WVgH+1rdzv4CKqmZ7od2Pi6rnzjoxQ7kMjQ72btVTgdocQBZJQwNrbwUW45Q4rhdKR+Zz3HCPmYq8tYSsPofl+kWUfiEHhAyaaYcaBytn5NbuESqW5DfCb/2nX1EdlOY+9IBKyEvqk9+Elj4BvCEWx2giUQSCbXz5i14jrpSSc249DmRx6RGqaQogqcHQ8+ebfWIauduuDdOYP3frBSdiy6HclFCd1VXUA5f7YA8gTFo2T7MUk1OJE7t20UrLqm3mI8xmqIJ5H5wz9naqYioTgUxxNyI4HlD5vTycbjNr8/Y5Ek9Hq8ujlH/bSAE6AZNBiJqSpicNoVbMmuoh2JMMa1GHgS2ceNk01B2KkRVKgFZuYGnz1AvC6qr1CYAAL+sE0+0EFJEz33i0oVFI1jZc8hCTxgVdSWaOxUgoY5aQFJJwlxrnyjl+NbQWFJ2iGu79IyOZKAQLRkN78fAovmSps4ixCTHSqdUvdTkIZCYtIGghbVVZM1IfPSLK3qtAqifZ81eLERlBSqwk2LPEEzaKZYfy4wsr6oqGJNjDPHb6Geh4qYXGNUczK4MoaCFNDUhZTjOUNKunSZalIPwn0ibiozSYYbaFtHNZcxTviFn/AC5gcg1ukR0m0DMWSC7efQaB/WApakpkqVwSX6l0gHygb2amB1l7sT6CPQ7M7kEylGYqZNJDAkOcg1vByYDrEpUCE30t7x/eGCqcJkoS1rqbiSSz8ePd1hWqdgsk5OcsyeJaGj9BJtkySkk5qfdQm4SeKjkT6eUOqYplPiONZ+EXbj18tYr8qqXhIUpuOFh4t6RBVTd0ML5m5B8jDNNsBZajabJKid9WerDgAOsLkEE6k+p7uvlCyQohIxXJIIHoT3QRJmOQNNfvmHjcTWHYjYHNx+g8jDMIJQwta55QppQQq+ZLnkTkO4Q0TNbGWysnnncnuMSmUTBpkuzDLnrwtw9YEWN1TaMOpxAq8om7UqJVzYdQL90BzFYRcsHv0u59T3QUbsL6GpwrWlbYS6CDk+L6AeMQV2xgVKMqx4aAgg/SIafemg/mXibqbCGdNODrlvdAB66/SKybi7QiSapiHaMk9pcNf79YcyKkISBqQfIH77oC2tLPvfed4FUo4Er4HyLiD+uKAvi2O01AKlch6k/fdAc0uVp0UPkSfQRAEkTc91YYHS4xJMdupKQoi4Jfyt5mFSoZuzVSXCTxSfH7bwgSsnDEOCm84L7AYSlyzlSFcAS7ebQF2QVb4kkHkRxHfpFY0SlZNsn2dXPUdEu2LN34RdvZzYMqWFOCS5GI5ONW0eJvYnZh7NZGQIzzfDduTYfOLDOoGl4QWs565/WOLP6iUnxsg9C/ZiUJBvcGC6mYSQLXhZR0gBtcPDE0RSxBflHHkim6Ygsr9nolHGTq8BV0uVO9x8ekZXUcyox72Ej4TrG/Z3Zq0rZZGYYxZR4x5OW0L36GqVS0kSy7nMRc5lCDKBAuBlENaEWZI7RIz4xLTTikJUX5xCcvc7BAkyWFoyHPbSzcCMjm39GKptHaDbrd8JUKZWLWBNpV5KgkZgxLPmFKATnHpRhVfYjdsKVJMw2DmI6imwpYku9+Ed0VVNSkHCAHhl/Ny1hljOA5yi9dDGtj7KCxiaHc2iEuUoJywmA0kykOgWaI016loUFW3Yk+UmmVglaKYoY5c+XwUCPvqH74l2XLYqAs6e9vswNTraasg2IuNSeXhBOyiVTnAs3C1iHHlHfNdUdsRptcjE2XwpAzIFieQJ1hLOfL+oBh531yhtXLHaKUTcBuSQbd5gQpZIUbAXL+DP0a/PibGDpGYJVJCSS7nMgcDkPvnHUpAKVKOb91rDuiOqDBWL31DEwzGWb/AHlGiDhHE36B7fKGfQyOcRKgdBlbPQlhDGmlAAEs59PiPkB3mBqZAKrsyQX1ybLnEoqd4nr0DXA6ZQG+waJpBdQAzJeDalbbvL1IS3ez98LtnjfB4q+cMZyAZvUjyNvSJS6jnMiRglhJzSGP9yrq9WhRtiY6ev7fLzhztOfh8T5X+kV7aE4FHMacsj5wce3YH0BaZQCkq4X8LwWiWMS1and9PkIXK+vm8HSlOhR1cHxsfnFpCoyubs+8t5AwnUoMEjjcwwqpuJLflPl9mFM5TEQ2KPYWbGwTjYZBwByAy8A0T1Gar2Jt3fvAEmsCbnIZdY1UVpIKhLUzd7fveBwlYXNJBVTN8PlB+waFCgFLDkKY9OH3yisnaQIbCXix+xWObjSEmxDF+Oh9XjZYOMGznnkT6HoNFLwSgmUkg6njBdbPUJVkklrxJs+UUoCTnDMglLMI8Scknf2R6lX2FSrCCVWJNnhsZSmF8olWsuzMIjmk2AMHJF5HyMIdr7EmLWFIVhDuWhhhElLEOdFc4O2ggpQFvyIhWajGnCvJ7RRNtK30AblVBSsKXcNBqqjtAUpYiOKSglqsFeMRzJQlKSUltGgOuhgyXLUABiHhGQPie7Zxkb2ZeTUeWyw83O3GGFWoJl8eES1vs5MQMZU44CF1TMJTcXT6R6qcZ1Tsl0DKaoXMwy3ID36RaKHYMpQcK84plJXqSzDPWGVJtFWLAkkk+USzY5tfHQ0Wu5dFAyyE+8CGiKsl7irNaBacqJSkm+bxLPqwrFLBcjOOKMWpJlofqRREyFdo6Q7EuRoCS8OKlfZpAKmJFnyAa9/GINoSVpSsosx0FyXJvyzgPaVUFB2I0J5cRHpS+VM6U6NbSlElOBRte/mSx8o6qay0u9gcRHEs6X6WMTSzvMRYpZ+WsATkbxLPw5ftl3iFTvRRo6pkuSpV3JJOujDqflGlzSoqIydgf1+nKNCpS+Ad7efzjuWQASckglvQDz8IbZjpK2BH5j/1DZfesdLmAJHAhV/IQAZ5KMWpBP8AyP8A+fKB6+fuy0aAMW5jPueGUbYvKhzsieTNQkaG/cD9IY1VUEzX0DfSFHsy3aLWSwSl+8hoysnYiphrbueJSj86HT0MdpTsQKhkxbrlFdqC55AEd7wZTVTgy1asRy/eBlJZTcT8/wBIeEeIsnZFJdXjBUuZhRfX6xDTTGQTrf5/SIK+dYAav5t9fKKVydC3SO0zB2iuY9REeFJmMch+8DynN9c/ODRLs7XP7CC1xB1F84XYXGfdBOx5hCgQvs1B2JuCDmDY2i2+yWw0KWlSw6T4MTbyi07U9gaKYsWWksbIVY8yD1PhE36uCfFkJOmecVNVJGIplpK3zyS/ThFn/hEhfaz5pDg4Uu1nDu3R4tGyP4Z0ko4ygzSP/cYp/wCLMe+LZTUyZcvChCEAZJSAkDuEc2b1UXFxiuvkRysHmUWAub4vKO6IbpcF9HjicgsmYVXGYibZ6ioqD2jj4oUHXTBTpyOcDUez2USSSBDVEpjdQfSIFKKSL3jJhB9qSVFADWJtCGplKBKCLARZqyad0Zv6wNOlh2Iu0LZiqCowgg5vYxuRUEllByMjDafTSwGIgBMsBRU2Qh014FBCqabg2jI6G0YyDvwzHdMFEKBGRYA8jC7amyEBioEkqKWAzIuSeAuIeU91PhUxISQW94s4TxDNfmYYbZkJdYbJz0SCXPeX7hDq4ys1UtnmasBaVhCQ1laqc59OUWGh2WkJaTvqDus2caND6j2QhCkqSA5S17skgN9Y4QhaSghOrHTNx63is8/JUjIQ7NpZ6llSnwpcEGz2PlCSbNXJmOfj1j0SckzXlCzhnFt5TmA9pbARMMhKhukAcCCWBHk784Ec8U9oPHWiuz99IJDXGLpr6xWKxBQopKmSTd2sdP7hHqJ2ChQqAgEMBhfUEF//ABEeX1M9WJCCMYcJvqSWZ++LYZ8uh0xdoa1YAwqBzA77QrmzyJhSNMzz+3hlZkj8pyOYbQwjnneYa5k84bHtnQ3ojRIdRVqH8Tb0eOkTicb5cvD0Ebp13bQPG8CDKnEllgIKM7jFhWnwUD/iYr3piXSIFTGlpPUeH6v4wJNWSATpf1eNz1WA4H94iGQ5RaK7k2xtsiYRlxD/AH3+cMkyAxOkIKGaxbn6RYagOiOfIqkWg7QvKDdQTkW8Sw++UczSCXe7DxieofswOYJ6jE3rCY1W+vqSOj5eYh4xcicpU9kwTbkHgNYJN8sxBAqA3396xIohWHkP/sfrFE2gNJm6QOoDqIY1BwlKWe4/WAaJYSoOM3hrshSZtQkd48vn6xLJ1se6iXilQmTKByhzsSoxfiG97dI7otmS1Sgpd9Cnwhps2klgEISQNDHl83s4ZO2SGtIdy0CrnBerRN/LiYrAToCObxONjuGdiNYSkwUDpSkgJOcS0VN2azm0RqkBKgVXjr+fCyQ7QnN0E6qVAKci+kRoCVKdRYJ0gatmMxz59besQIqApJ/MIk5vqaxhPUgndLcIDqKlrHxiBdSABAtbMCwUjPSA5szZxXzAU7ud4V1ywCQ5vwg+dOZGFshf6gxBT7N7RsOZ4x1Y5WkASiWg8f2tG4cnZDaDjnxvGR0compFupKFOPHoHU39WQ+vdC1e8Xw4golJtkrIAnzh/KkNL/KpZs12fdA8CY6paIISUpAAJJF3Dkm/V9YRb6jvYil0MwTcRICCAA+um7BSaPCUqSLFRxPxLP3WMMlygVBOGwDA8XFz1tHFPTN8RZz6/pCt+DKImkoIWtUu6iC40d7Ec2iebLBMsXdg3dYvxsYOpZISCohrFvlC6XOx415Ee7yZntoMh4xyzl5G6I7lDfmklssPVyLcNfCPJfaqlEqYVMWCiQMiGOQOQL+rx68sAJJe+batm3mfCPPfbikdTN728nmq9v8ALLrhjp9JOp19D4+6KrV7Q/FxnJe8+TvZRIcscQU/N4D2iGU8ZtlCggApCVSSZShrd1pfiXM3uTA6VqXL3gQRxGbhx4i/Qx6vCqkiin/KbkmxY3dvr8oJFKQmWoqftUzCw0SgqSkv/UtC/wDiOMJpk8pDD7eCpjpnJAUVJQJbkAsEkJKnGm8ojqecVcCbn2OZy8XT5RqmpStaZb4SXbmSklI77DvhxtcomqqpyEplqlzvcsMSFqmOWA95KgLjMEahzLtAIQqTiQoGVKkrx3OELCi6mtuzVygC3wEHhA5VpAb1ZX5RLgJBKjkBckkWAGpdosmzpmKSgj709YT7FpyDPM1JSJaElRwntZZK0JlzJeRCkqUlX9SXGoIsFRN/D7VIAMwYyBYJmue1AGicYKgPyqTE/UNaQ+KfyoXLW6R1PoIRbQlkTEt8QA78oscyQ6EK0L9wDJ+ULttbJUBTqUQEzhuqFwB2ikEK4EEEtwhsMkmbLuIjmKIJBsQWPUZww2Yq4fUMOrxYqn2cTIlTVLlKmrmIEuWkXKJpKFFYa54C1wVC2tZOEIDFi5DcCG+sV5xyR0Tg6dhU+WXYe8Lga2vbieUG7EJ7VCxY4sPXFbyMb2Js7tJvZgFRUoM35U4jifQhkh/6lcYtI9n+wqpZAJlnCohV8JJILPmHbMuH4XHPkyRS4j8rez0JKVJV2dr/AKQzo1qSkpHK/wDcWB8YSS5ilkkP2gKkueFm+UME1JCEBQ3iSLZbpxCPKcfBz1sl7FVlPds9N0qt5t3QH/qK3JUSwdxDGZNxHCnJ3fliHq8Bq2eAVYiWJe1hh4dYXj3DQBNqb4cWGEdZWh90m2Zh3U7PTjs5SUnuOafQxqq2UkgKShsW6q+aXd+VmHdBjjXcHBnEytxSZYS284HEFDO/UmJaaVhSSWf6wJU7M/DxpsBoDxsR4GCNjKGAuXyz638A0Jkxp/pDx2AT1KxbxYDKOJSwVBzk58I72pMCiAOD+LX++UKa2owHqlPmwJ8vOEjibXF9RXoNqpqlBSw2EW8YXydqrSxJ6decAGqJsCWU7dQCR5+kcy5bpcm3E88o7MeJRVCjGonkqJxK7srBoyJKbZkopB7UBxkc/WMi9RHPRDMYoTmBxyOED94lkTS3DVtA5LN4RX5W1mCS4JIv3gj6wYmqVgSCoJUM3zIySS1nztri5Rw20g8hjNmAFrm4/wAXJv8APuiWkwk5kMksTYZ6cTnC2ZUpzdyQnLW5A6Mbf5RKhSejG3BzYDzHgI3KzWdVc9ncPxuznToOfKFUueyi7nGHBIw/FqOjHwgrab9iXLE3PEszs/EE/rE06USgOkZJA7sII5dIWUeSNZyqWkMxxXfmzL9FP4RVPb+WF0ylgbyCOTPeLJdKywSpg7kFmDhk4TdyczbOAttbPVPpVSyQFzFAO7MCbEvyMJhv3Iv/ALGhL5Hle2Z6ZlOpQG+f9w6mZLUkBT64kTVnlhIyEOv4dbJVP7TtGMtaUBil/wDbCZbpOha3O8BJkSlLSFy/wpxUAlJbfwqYpOjF7c49K9g9lplUiHLkJTM7yUm3D3o9bPkrHS/O40tM8r9sPZYyishKg00ITaxBHvC1w5SHyctAOyKPtJ9QkFOFcmYGLup0Y0FDC5StCFM7sCzsW9Y/iRJCqdKw7S5qVHXccFY7sKT3R5TLpp8lRCXYJlKJFxuLSUkn4boWOtot6fK5RNLexiPZWZOqZuAK7JRSsnilcsrmeBUbco9E2Z7Dy+1K5jreWtCgclJUVKuMiHIUOBSnhFq2dQIl4EgAHCAL3LNpoIJppiAMH5Q3ROYd+A9I4P4iU+9VoDoQy/ZOWkKIlgKUhKF295EoDCFcwAkf4wLW+xMpaSAkByoBuIZss7W7otgq3uDqL8c0t5QJXVTOgFiLnK17ltbv4Qknu03+f2NGVHjG2dn9iZkslwhRA42xP0ziu1WNUpaApREtQWA5ZrJcDiMQPQmL7/EGgV2im3isu/EkFLHgXaKr7KSlTayVKLMHKwQwKAhSVv3W6gR24pfDl42NKWi+e1mzcNJLmH3iEA/0gpcsORa/0jyQ0yBLBWGUkhKgNFAgKys+Apf+oHnHvntFJ7SRNl4QwG5h1LZcg/pHh9TSt2oNnmHm3vtb7yjeknSasm0XT+C9IZkydMLPLSlILZYgSS3cI9NrdnIXMQ4A3lZXa5Nh0t4xQ/4SS1y5U+YlNpuEIL2dD35g4vEReZ9QWAdiFYjp73H/ABMc3qpLm2MtgxlFKloQrJYOTMlRYm/BjBk9AlYUAEgq1uxwqUSODt5wApaMIP8A6hUruSSPLODK4JTqSoXN3N1AFnLMx0iXLyCiSnGKYlSBYac7s/c/lHFcoy2l4XBIc5s+J26MDHeypyEoYAjC4SQWBGgD2ziOomEhQSoFW6L8S7kaDpllxjKmjEdRRYMCjkFAnmMvKCJSw4cWIcPlxbuaN1E4HEDvJDgiwKVXBJboR3HjClG0UdmBcp32U4IF1Monhbnn1ZZa6BsytURiQC4wOOu8T1L+UA7PYMCWwuG1IICg/V47VO7RDklpa0990jMZWxeMJNobpCgSVFRfuVcDR204GDBXpgbO6yqCQsvvK3XByBOLXXKEO2CO0bE+GWCeLsWHl5x1tGqJW544i2TKYWGYZmaAK6oxLBYupN+IIJYeHpF4Q2SbNpnAIJuCkAA6uQb+sQyqs4FIVkw+kBLnMW+F7Py/SIVzQx8fvzjpjEnyDpleoEhNw9oyFir3D3vnG4ZI3ItgmndWsvmTc6k4Qetz0gxVZOwTSFugLNizuSySLburtnGqrZ81MqVKLkjEpRDqTcLN1ZNYAPBZ2eVypUtP/qTbrcMgM5e7HlxaOKTXcajf83MRKlrKzYWYaqZn0B4ZwVV7RKkApxpZJUrIhlYgg6fl8+pier2GrCtImoEsrSUKIUp0YWwkDok9zi8ZLQhITLloEx0NiXfdSoukMWYEqYjxiPuR7DC9FYqYMS5j4dHNyQoOQAcRH1g1FfgkqUopN04EYr7pYO4Yhu8sYGmSxKBTLKkKZ3mMCFKAGEMwzcF8ruDC2hmr3wpX4qlIY5pCnWxUH/MbsGtbKC2uqFst9BWBRmBRu4Y6MFZ89IVJqlFCMSj77C+bBhbQYmgirqClSiGUrEsKcsA5SoPcMM1c4HO0ZKpiQEJC7AH4FAuoKUWDKe9nyYxJaYbBZdGlZBEveTMxBWQlrOE2fM4sVuCm1h/teeunSd8rV8QzSEszLdzmA2VhAezZCVJmMHmIAKGLOHY/2kuz8WbV5KjZsz8NRBbs0pzxKBAUC72N3J0vFLUtN2O23s5/1Mz5cyUZYwlBJAtZW6w/5RRNr0ikTEqxABCWmOoJUqVMUe1SEu6k/iuwyuTF+2bQkkskOQsEDJYwhSSOGabWzOWUVj232bvJCAtKkEoBNiXfCXTkbPnoBHRifGSrux8b1suZ2z+IHcEAAFsrqSfE4fKNLngrWFKASCSokXAcAhLXJINm8neA5isZlKKWOEEDIqChjvwY68uURT0qTNWSnEli4YsxbLm48u+OekidjSRVfhli4BJuwIw3BIcsWCsixeFdTtJSisAkK3ge64I4cO7nBuzqP8NaQlsSCHPAomAFOpBYG99+F9ShJKZyT7xAUm+JygKJAIyZjnZ2gpruYB9opuMS1PmMRbJ3ZR6kphB7O0ypVV2gZlS5gB4jdxDkQ/mIsNVNlolylZsspU+j4cQ8CSOvKE8hKvdAASJhGI2A7RJScR0DpSf8YvCaUWh+XxouU2pJUUrIBSdSw/KXIzGfjHmu2qQonqcEMoKI6MNebxc9uOcLF1Y13S5BDkhjqxt3RW6x13NynEL5lDqYDoQG5DgIGCSWwXXUbbC2gZVPLlos4twcqKie9zEs7bC3Uo8nYlrNbPpCWWAEBI+EMBwZ+MZOnMki17l8tGPl5xpJNtk3INnbXWspwqYJUL3ckXw/28eMNEbTUVnEo5aO1xkIrMlJTgDXAJ7z9mO5k9QN8+unRo1ICkWqbtnChQFwzM+QCgQw7274Dme0JTqQQkMTdiH8bHyEI58wHk/1GUQTMJJcvf5E+sKooPNlmotuKVLm4lAqmG4y0cHq/wBI5qq0KThCkguHF8xccm07gNYrpSAX5/rHGIv336awfbVm5vuWiVWjsikfElTnNicj3NnzhXtGoBXmb8fhVq46coUqqFJNuLffK8RTFjMu+rcbZd0GEKDzs72hPxqCn3iN62rnh3QsXOJUCdEsM8sX6xJNmDF5+d/OBli6hqCPMj9IvFUTbsGrZuh0A9R55RwhVii2j/8AU+HvRufTugZfbk/IR3TD3jbTqRyjo1QCWXlkP008oyB1cmjI1Go9rpqSXMHYzJaTiZSWUtiMgQSQUkgHxjqZMVTFQdpartY4SxO6ODDyjIyPEkuxZk1GvHLck76HyCjkxDWDOXblCiZtFEncQFLlpKgVKAdJW5URdyegHU6ZGQsGDshLU1OJYwEpCwpTMAzjiHdwA7wRs6QsLm4rgh1JYAnDiDJLsC5Fza2sZGRp5Gvz7FC5+zFdr72EkEhy5JS7AsGBKeoveI6DZwWqWwZwUi7hK1XAY5gs/QkZxqMiUsjTSGaLJIlplyQUoLsd3F7uLeKcQawLkG8E0e0kLw4gUlVwCXYZOSn3nOflxjIyNObg20FDbsh+EQACxQ/FIIfvLHwgGfSJKCtQdYLpxAF+BPMPGRkd0/08v2/ogoGRsjEoLAcsoZguwIALkZh+jQXOosakAkEjCWYPm69GYg5RkZE4xqEX5df0CR0owpcMU4VZADcSShI6hOZ5RW9pbOMxMiahgrDiKXLHeQjX+kOOl4yMifJv5fnYVlamzMdPMBZ5ZcniyZYSwaxOP/rzaCKjaK1ImoVcAEy3+FiSwYsLKPe0ZGR0pJ/n0LZCKgrlKDsQFgDkoIu/EAk/dxl1YSjCEjfmFb//ABosEjhdSif7UxkZDQ1Kv3/9BYJKDLUBkLtqxe3dl3RF/NuMLBzy0+UZGRVCsYyaJSwogsQHA5asdGcfeeHZpZ8/1jIyOaeSVlFFA1RsssOVs+vm0LatKkqZny14xkZFcMnLqBxVEvbFrDMP0ZnPpGTKg5DUZ3++EbjI6pRSdC0Q1VWQW4t4W/eBVTlKa9tevT7yjIyAorqB6ZBjsRnh+/SMqJrYj0PpGoyKJb/PoDB8e8ODfvEiJrBRHEN5/rGRkO0YjWovYW6xkZGRrD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9940" name="AutoShape 4" descr="data:image/jpeg;base64,/9j/4AAQSkZJRgABAQAAAQABAAD/2wCEAAkGBxMTEhUTExMWFhUXGB0aGBgYGBsYGBgYGB0YGhgaGBsYHSggGBolHRoYIjEiJSkrLi4uGB8zODMtNygtLisBCgoKDg0OGxAQGy0lICUrLS0tLS0tLS0tLS0tNS0tLS0tLS0tLS0tLS0tLS0tLS0tLS0tLS0tLS0tLS0tLS0tLf/AABEIALcBEwMBIgACEQEDEQH/xAAbAAACAgMBAAAAAAAAAAAAAAAEBQMGAAECB//EAEAQAAECBAMFBQYEBQQBBQAAAAECEQADBCESMUEFIlFhcROBkaGxBjJCwdHwI1Lh8QcUYnKCFTOSorJDU2PC4v/EABoBAAMBAQEBAAAAAAAAAAAAAAECAwAEBQb/xAAvEQACAgIBAwQBAgQHAAAAAAAAAQIRAyESMUFRBBMiYfAycRRCsfEFFSNSgZHB/9oADAMBAAIRAxEAPwB1XbZXidOQguh288oqVYiKomsYvpE8uoQXTEFnmupJpFv2ftxK1ACHcuofIvHlcyd2YJSYe+x+23UULVnlHTCfJC9C99oY2mYY1LAORiVKYcOznGYkQuOkynjvsY2hqZwVRjx3/LmNilVG0bZG8bBiX+VMZ/LGNaNTOBHFRUpQHVAdbtJCLAudYg2zVyJlMohYcDjrE3kj0XUNMHpfaHFOKMk8Y62ztzDZMUOhmKIKhnGGoWd1RbnHDP1ORRdI1DCsrlEh44mV4WwINoEVMez3iQLwhyHji9ycnTbDSCZVSEnMvDvZ+2SQxuYq8mpBL4YNRUpTfJ46MOScHYrSLtLW4eNlMUj/AF9YsDHB2zMJ9+Ov/MMa8i8GXZakpuTAdRtaWkcYq0/aKtS8CqqwzjwhJ/4jFfpVmUB3tDb7ghItziqVDKvZ4W7V2moHJoGlVwwk4mPCObLny5V9DKKQyKQC5soaxxUS1KyNoWytoombpd4IEtUsOVEp0jlcWnsYlopSS+IMconqNloaAEum5BvkIOXNVgvYmH+7DSAVlSFYWcNaI5awokqQRBE5eJLAbw1iGin3VjOQ4Qy6GOamanP3dHEboVsDiW8cz6uVMBGHlA9HRhYYlgD4iGUdbMOJW10AC8bgZKJKRhxC0ZE+MfDGthBVEnaWtaA5azE6lDxj1OJz2SkWvEVKhSFhQyiRK2EaQsvDwtGaLzs+tJSCCYZyNoqGsU7YtY1j3Q3l1bvYx1c41sTaLXI2t+aG9NUJUHEeeSquYS2GJZO0Z4VazRKWSCXUopM9IQqNqnjjFDmbWqGzEBKrag/FEf4jF/uG5PwegVG0pctOJShAk3b8oyisHKPONoVC8lK84GE9ShhBtwhZ+ohE1thNZtjGtRAZ4V1SFKOZAObRDtBSkhmL8oFpdrJIIUDz0844JZHJtxCvsmVPMt0h4mUtS0jEQObiEM6Qiatkyn6kq/8AIw2keyiVJ90pPFKiPIWhvdhFbYUkzXaFCvu8GyZqlAgnOOqSimSUlCh2qNFWCk9dO+D6RKTfD0PlcaGEnK48se6GcQWkoVtBc2VusTE0+fhHCA6Wrxne0jk5zntgpASJCiS7Wibs2YM/CCSoE2yjpKU6QbbAQBKXu7wLUqSCwLExJOxBT6QailRMDqsRAl8dhoq/8rjXvF4I/wBCSVYj7vCH+0Nmh0qFgIiTMYEODCvM2vi6GUa6gOz9lywrEE5QwRRhZOIWOXWCJKB2dmCuEcJq8FlAXjnlJ35GVAe3aMMMNiLgRWtqFSkgqOEJuTo3z6Rc5xTMAfM5RUvaNJUtEhPxZq4B3KurR2+kknd9upmrE9LUzZr9hLASLFUxR3iNAEj6wxkUSlFlAAqHwkkP1IEcdocSJcpO4ndsNIs9HTCXvEOTpwi2bMoq0v2FUbFiPZ5YFm6wZR7LCQQbvmIZzKtmYdYBm1RGNuFo4XmyT10H4pAK9hSiXcxkdSJiykE6xqH55vJqQGmSdY1KvEiJhJjaEMY+hOU5wjSOpbvGikvyjqWhRUGFoNqjDLZiiFB9YtUtI4RWKeXhUDDuXX8o4M/+o7iFaGlPYwNUTd4vAVdXqAsLxDRBSnUT3nIdY8n1LyS+MS0RkkFRAOUFLph7ocQBLzCgoq5Jy8TDCUsO6jf8oLnvbKIw9L6lf8+WV4ieZscqUb+Mdy9hhN3hrPrEJzAfgzmIU18vUYTy+jx1PB6hfzI3t/QtmpQgXDmAl7IkrJOEv0hrOSlV0qBP9QI9HjqgOEHGUvoxEK8eSKvuDg/Amp6VEtVmBg8VbQq2jSTBMKgCUnheJpdFN4W5x0LGpK2LT8BwnjUwNVAIFhuHMcOnKBxWy8ZluCU5tduRPyjc+rGTci5AHnmYyTi7RWOKRCifjGB7jjqPrBE0hKN0b0VmdPUiZcthuDy+8xDmRtZJSCoZ6i7+cU4KTtCyx0STKwJTcMY3TVKVl4iqUylb2IkDQAdNTxhXNrEylHs05XKlG3cBne0M4V1FjjcuhYJkpZuxaOipQAIit0+3Z6vfWQCdLBPKOV7VnkkKWXGTW8eMJ7bT2UWBlrNaSCCIqW1qtSXYtfN4llbbmFsieBz5i2o4R0rbMhSSmdKHNsm4iNHHTuhZYpE2yNolWEEuW0g4yioEqJ5QpopElCvw1lN7OBbPnD2dUU8lGJUzGebegsO94GT09u1oRRZkgCSgzJi2Dbo5ak9chAWxR2pVUqFjuoHBL7xHU+nOEVVVqrJoCXEl948f6Rz56RcKKUwwpACQAAnJgMh0yiedKMOC79RumgmlpEJDoAYwl20taFWv0h7IUPdJbhEK5SVZi7xwLK8cvKC1oRUtSVJNyPrEwUos4ueENJdIAogpsdY2iRhPKHlmjys1CaZMIJF43DedTuomMiizRoFMrSReDZSLh4ZzaZCQFKjVNNSpykOBHoZfXpw+KIcNmpMhxdMdU4d2DQfLKSzljwgcA42SLR5fvSl3KcSCarCoWeDEEjTONrkKB+ccTVkC9+cD3pquIONhNRhsGxPzicyH3XYflHzhdRzt7Ezk2QMgBqo/ekGf6ikDdy/N+Y6ty5x6WGKir7nSoV0C5wShLmwEVTaftWpJIQyR0c98Z7Q7UUT2YNzny4/Txipzl4Smzkmw4czziilbLqCS2WGTtOdmrCPH0eGNIlSrkpAzJAPiXNoQUawq7u3rDSdOKpiZSfdxb54lOfcID6jUO5CpYDMTzNnPAAZmNKq3LJSLcNOp+WcDiSQBe7Fv8i5PXQfYhXtKrCSQFEtYBJYDv48TCtgSsdL2giX75DjQXIhNX7fmTj2cgM9sR04mE82WpZdZPJIy8PmYbUsoIQ6feNn4DlGbrqOoIHloTJHZouc1K1Kjn3xykpDFZdRuAPvz6wMtRYr525CMkgAuf3LfrA+2Ma2kQs4D1LmyQNeX7xXNo1QT/szFlrXSG7i/yhlXTPwJ6g5WVgH+1rdzv4CKqmZ7od2Pi6rnzjoxQ7kMjQ72btVTgdocQBZJQwNrbwUW45Q4rhdKR+Zz3HCPmYq8tYSsPofl+kWUfiEHhAyaaYcaBytn5NbuESqW5DfCb/2nX1EdlOY+9IBKyEvqk9+Elj4BvCEWx2giUQSCbXz5i14jrpSSc249DmRx6RGqaQogqcHQ8+ebfWIauduuDdOYP3frBSdiy6HclFCd1VXUA5f7YA8gTFo2T7MUk1OJE7t20UrLqm3mI8xmqIJ5H5wz9naqYioTgUxxNyI4HlD5vTycbjNr8/Y5Ek9Hq8ujlH/bSAE6AZNBiJqSpicNoVbMmuoh2JMMa1GHgS2ceNk01B2KkRVKgFZuYGnz1AvC6qr1CYAAL+sE0+0EFJEz33i0oVFI1jZc8hCTxgVdSWaOxUgoY5aQFJJwlxrnyjl+NbQWFJ2iGu79IyOZKAQLRkN78fAovmSps4ixCTHSqdUvdTkIZCYtIGghbVVZM1IfPSLK3qtAqifZ81eLERlBSqwk2LPEEzaKZYfy4wsr6oqGJNjDPHb6Geh4qYXGNUczK4MoaCFNDUhZTjOUNKunSZalIPwn0ibiozSYYbaFtHNZcxTviFn/AC5gcg1ukR0m0DMWSC7efQaB/WApakpkqVwSX6l0gHygb2amB1l7sT6CPQ7M7kEylGYqZNJDAkOcg1vByYDrEpUCE30t7x/eGCqcJkoS1rqbiSSz8ePd1hWqdgsk5OcsyeJaGj9BJtkySkk5qfdQm4SeKjkT6eUOqYplPiONZ+EXbj18tYr8qqXhIUpuOFh4t6RBVTd0ML5m5B8jDNNsBZajabJKid9WerDgAOsLkEE6k+p7uvlCyQohIxXJIIHoT3QRJmOQNNfvmHjcTWHYjYHNx+g8jDMIJQwta55QppQQq+ZLnkTkO4Q0TNbGWysnnncnuMSmUTBpkuzDLnrwtw9YEWN1TaMOpxAq8om7UqJVzYdQL90BzFYRcsHv0u59T3QUbsL6GpwrWlbYS6CDk+L6AeMQV2xgVKMqx4aAgg/SIafemg/mXibqbCGdNODrlvdAB66/SKybi7QiSapiHaMk9pcNf79YcyKkISBqQfIH77oC2tLPvfed4FUo4Er4HyLiD+uKAvi2O01AKlch6k/fdAc0uVp0UPkSfQRAEkTc91YYHS4xJMdupKQoi4Jfyt5mFSoZuzVSXCTxSfH7bwgSsnDEOCm84L7AYSlyzlSFcAS7ebQF2QVb4kkHkRxHfpFY0SlZNsn2dXPUdEu2LN34RdvZzYMqWFOCS5GI5ONW0eJvYnZh7NZGQIzzfDduTYfOLDOoGl4QWs565/WOLP6iUnxsg9C/ZiUJBvcGC6mYSQLXhZR0gBtcPDE0RSxBflHHkim6Ygsr9nolHGTq8BV0uVO9x8ekZXUcyox72Ej4TrG/Z3Zq0rZZGYYxZR4x5OW0L36GqVS0kSy7nMRc5lCDKBAuBlENaEWZI7RIz4xLTTikJUX5xCcvc7BAkyWFoyHPbSzcCMjm39GKptHaDbrd8JUKZWLWBNpV5KgkZgxLPmFKATnHpRhVfYjdsKVJMw2DmI6imwpYku9+Ed0VVNSkHCAHhl/Ny1hljOA5yi9dDGtj7KCxiaHc2iEuUoJywmA0kykOgWaI016loUFW3Yk+UmmVglaKYoY5c+XwUCPvqH74l2XLYqAs6e9vswNTraasg2IuNSeXhBOyiVTnAs3C1iHHlHfNdUdsRptcjE2XwpAzIFieQJ1hLOfL+oBh531yhtXLHaKUTcBuSQbd5gQpZIUbAXL+DP0a/PibGDpGYJVJCSS7nMgcDkPvnHUpAKVKOb91rDuiOqDBWL31DEwzGWb/AHlGiDhHE36B7fKGfQyOcRKgdBlbPQlhDGmlAAEs59PiPkB3mBqZAKrsyQX1ybLnEoqd4nr0DXA6ZQG+waJpBdQAzJeDalbbvL1IS3ez98LtnjfB4q+cMZyAZvUjyNvSJS6jnMiRglhJzSGP9yrq9WhRtiY6ev7fLzhztOfh8T5X+kV7aE4FHMacsj5wce3YH0BaZQCkq4X8LwWiWMS1and9PkIXK+vm8HSlOhR1cHxsfnFpCoyubs+8t5AwnUoMEjjcwwqpuJLflPl9mFM5TEQ2KPYWbGwTjYZBwByAy8A0T1Gar2Jt3fvAEmsCbnIZdY1UVpIKhLUzd7fveBwlYXNJBVTN8PlB+waFCgFLDkKY9OH3yisnaQIbCXix+xWObjSEmxDF+Oh9XjZYOMGznnkT6HoNFLwSgmUkg6njBdbPUJVkklrxJs+UUoCTnDMglLMI8Scknf2R6lX2FSrCCVWJNnhsZSmF8olWsuzMIjmk2AMHJF5HyMIdr7EmLWFIVhDuWhhhElLEOdFc4O2ggpQFvyIhWajGnCvJ7RRNtK30AblVBSsKXcNBqqjtAUpYiOKSglqsFeMRzJQlKSUltGgOuhgyXLUABiHhGQPie7Zxkb2ZeTUeWyw83O3GGFWoJl8eES1vs5MQMZU44CF1TMJTcXT6R6qcZ1Tsl0DKaoXMwy3ID36RaKHYMpQcK84plJXqSzDPWGVJtFWLAkkk+USzY5tfHQ0Wu5dFAyyE+8CGiKsl7irNaBacqJSkm+bxLPqwrFLBcjOOKMWpJlofqRREyFdo6Q7EuRoCS8OKlfZpAKmJFnyAa9/GINoSVpSsosx0FyXJvyzgPaVUFB2I0J5cRHpS+VM6U6NbSlElOBRte/mSx8o6qay0u9gcRHEs6X6WMTSzvMRYpZ+WsATkbxLPw5ftl3iFTvRRo6pkuSpV3JJOujDqflGlzSoqIydgf1+nKNCpS+Ad7efzjuWQASckglvQDz8IbZjpK2BH5j/1DZfesdLmAJHAhV/IQAZ5KMWpBP8AyP8A+fKB6+fuy0aAMW5jPueGUbYvKhzsieTNQkaG/cD9IY1VUEzX0DfSFHsy3aLWSwSl+8hoysnYiphrbueJSj86HT0MdpTsQKhkxbrlFdqC55AEd7wZTVTgy1asRy/eBlJZTcT8/wBIeEeIsnZFJdXjBUuZhRfX6xDTTGQTrf5/SIK+dYAav5t9fKKVydC3SO0zB2iuY9REeFJmMch+8DynN9c/ODRLs7XP7CC1xB1F84XYXGfdBOx5hCgQvs1B2JuCDmDY2i2+yWw0KWlSw6T4MTbyi07U9gaKYsWWksbIVY8yD1PhE36uCfFkJOmecVNVJGIplpK3zyS/ThFn/hEhfaz5pDg4Uu1nDu3R4tGyP4Z0ko4ygzSP/cYp/wCLMe+LZTUyZcvChCEAZJSAkDuEc2b1UXFxiuvkRysHmUWAub4vKO6IbpcF9HjicgsmYVXGYibZ6ioqD2jj4oUHXTBTpyOcDUez2USSSBDVEpjdQfSIFKKSL3jJhB9qSVFADWJtCGplKBKCLARZqyad0Zv6wNOlh2Iu0LZiqCowgg5vYxuRUEllByMjDafTSwGIgBMsBRU2Qh014FBCqabg2jI6G0YyDvwzHdMFEKBGRYA8jC7amyEBioEkqKWAzIuSeAuIeU91PhUxISQW94s4TxDNfmYYbZkJdYbJz0SCXPeX7hDq4ys1UtnmasBaVhCQ1laqc59OUWGh2WkJaTvqDus2caND6j2QhCkqSA5S17skgN9Y4QhaSghOrHTNx63is8/JUjIQ7NpZ6llSnwpcEGz2PlCSbNXJmOfj1j0SckzXlCzhnFt5TmA9pbARMMhKhukAcCCWBHk784Ec8U9oPHWiuz99IJDXGLpr6xWKxBQopKmSTd2sdP7hHqJ2ChQqAgEMBhfUEF//ABEeX1M9WJCCMYcJvqSWZ++LYZ8uh0xdoa1YAwqBzA77QrmzyJhSNMzz+3hlZkj8pyOYbQwjnneYa5k84bHtnQ3ojRIdRVqH8Tb0eOkTicb5cvD0Ebp13bQPG8CDKnEllgIKM7jFhWnwUD/iYr3piXSIFTGlpPUeH6v4wJNWSATpf1eNz1WA4H94iGQ5RaK7k2xtsiYRlxD/AH3+cMkyAxOkIKGaxbn6RYagOiOfIqkWg7QvKDdQTkW8Sw++UczSCXe7DxieofswOYJ6jE3rCY1W+vqSOj5eYh4xcicpU9kwTbkHgNYJN8sxBAqA3396xIohWHkP/sfrFE2gNJm6QOoDqIY1BwlKWe4/WAaJYSoOM3hrshSZtQkd48vn6xLJ1se6iXilQmTKByhzsSoxfiG97dI7otmS1Sgpd9Cnwhps2klgEISQNDHl83s4ZO2SGtIdy0CrnBerRN/LiYrAToCObxONjuGdiNYSkwUDpSkgJOcS0VN2azm0RqkBKgVXjr+fCyQ7QnN0E6qVAKci+kRoCVKdRYJ0gatmMxz59besQIqApJ/MIk5vqaxhPUgndLcIDqKlrHxiBdSABAtbMCwUjPSA5szZxXzAU7ud4V1ywCQ5vwg+dOZGFshf6gxBT7N7RsOZ4x1Y5WkASiWg8f2tG4cnZDaDjnxvGR0compFupKFOPHoHU39WQ+vdC1e8Xw4golJtkrIAnzh/KkNL/KpZs12fdA8CY6paIISUpAAJJF3Dkm/V9YRb6jvYil0MwTcRICCAA+um7BSaPCUqSLFRxPxLP3WMMlygVBOGwDA8XFz1tHFPTN8RZz6/pCt+DKImkoIWtUu6iC40d7Ec2iebLBMsXdg3dYvxsYOpZISCohrFvlC6XOx415Ee7yZntoMh4xyzl5G6I7lDfmklssPVyLcNfCPJfaqlEqYVMWCiQMiGOQOQL+rx68sAJJe+batm3mfCPPfbikdTN728nmq9v8ALLrhjp9JOp19D4+6KrV7Q/FxnJe8+TvZRIcscQU/N4D2iGU8ZtlCggApCVSSZShrd1pfiXM3uTA6VqXL3gQRxGbhx4i/Qx6vCqkiin/KbkmxY3dvr8oJFKQmWoqftUzCw0SgqSkv/UtC/wDiOMJpk8pDD7eCpjpnJAUVJQJbkAsEkJKnGm8ojqecVcCbn2OZy8XT5RqmpStaZb4SXbmSklI77DvhxtcomqqpyEplqlzvcsMSFqmOWA95KgLjMEahzLtAIQqTiQoGVKkrx3OELCi6mtuzVygC3wEHhA5VpAb1ZX5RLgJBKjkBckkWAGpdosmzpmKSgj709YT7FpyDPM1JSJaElRwntZZK0JlzJeRCkqUlX9SXGoIsFRN/D7VIAMwYyBYJmue1AGicYKgPyqTE/UNaQ+KfyoXLW6R1PoIRbQlkTEt8QA78oscyQ6EK0L9wDJ+ULttbJUBTqUQEzhuqFwB2ikEK4EEEtwhsMkmbLuIjmKIJBsQWPUZww2Yq4fUMOrxYqn2cTIlTVLlKmrmIEuWkXKJpKFFYa54C1wVC2tZOEIDFi5DcCG+sV5xyR0Tg6dhU+WXYe8Lga2vbieUG7EJ7VCxY4sPXFbyMb2Js7tJvZgFRUoM35U4jifQhkh/6lcYtI9n+wqpZAJlnCohV8JJILPmHbMuH4XHPkyRS4j8rez0JKVJV2dr/AKQzo1qSkpHK/wDcWB8YSS5ilkkP2gKkueFm+UME1JCEBQ3iSLZbpxCPKcfBz1sl7FVlPds9N0qt5t3QH/qK3JUSwdxDGZNxHCnJ3fliHq8Bq2eAVYiWJe1hh4dYXj3DQBNqb4cWGEdZWh90m2Zh3U7PTjs5SUnuOafQxqq2UkgKShsW6q+aXd+VmHdBjjXcHBnEytxSZYS284HEFDO/UmJaaVhSSWf6wJU7M/DxpsBoDxsR4GCNjKGAuXyz638A0Jkxp/pDx2AT1KxbxYDKOJSwVBzk58I72pMCiAOD+LX++UKa2owHqlPmwJ8vOEjibXF9RXoNqpqlBSw2EW8YXydqrSxJ6decAGqJsCWU7dQCR5+kcy5bpcm3E88o7MeJRVCjGonkqJxK7srBoyJKbZkopB7UBxkc/WMi9RHPRDMYoTmBxyOED94lkTS3DVtA5LN4RX5W1mCS4JIv3gj6wYmqVgSCoJUM3zIySS1nztri5Rw20g8hjNmAFrm4/wAXJv8APuiWkwk5kMksTYZ6cTnC2ZUpzdyQnLW5A6Mbf5RKhSejG3BzYDzHgI3KzWdVc9ncPxuznToOfKFUueyi7nGHBIw/FqOjHwgrab9iXLE3PEszs/EE/rE06USgOkZJA7sII5dIWUeSNZyqWkMxxXfmzL9FP4RVPb+WF0ylgbyCOTPeLJdKywSpg7kFmDhk4TdyczbOAttbPVPpVSyQFzFAO7MCbEvyMJhv3Iv/ALGhL5Hle2Z6ZlOpQG+f9w6mZLUkBT64kTVnlhIyEOv4dbJVP7TtGMtaUBil/wDbCZbpOha3O8BJkSlLSFy/wpxUAlJbfwqYpOjF7c49K9g9lplUiHLkJTM7yUm3D3o9bPkrHS/O40tM8r9sPZYyishKg00ITaxBHvC1w5SHyctAOyKPtJ9QkFOFcmYGLup0Y0FDC5StCFM7sCzsW9Y/iRJCqdKw7S5qVHXccFY7sKT3R5TLpp8lRCXYJlKJFxuLSUkn4boWOtot6fK5RNLexiPZWZOqZuAK7JRSsnilcsrmeBUbco9E2Z7Dy+1K5jreWtCgclJUVKuMiHIUOBSnhFq2dQIl4EgAHCAL3LNpoIJppiAMH5Q3ROYd+A9I4P4iU+9VoDoQy/ZOWkKIlgKUhKF295EoDCFcwAkf4wLW+xMpaSAkByoBuIZss7W7otgq3uDqL8c0t5QJXVTOgFiLnK17ltbv4Qknu03+f2NGVHjG2dn9iZkslwhRA42xP0ziu1WNUpaApREtQWA5ZrJcDiMQPQmL7/EGgV2im3isu/EkFLHgXaKr7KSlTayVKLMHKwQwKAhSVv3W6gR24pfDl42NKWi+e1mzcNJLmH3iEA/0gpcsORa/0jyQ0yBLBWGUkhKgNFAgKys+Apf+oHnHvntFJ7SRNl4QwG5h1LZcg/pHh9TSt2oNnmHm3vtb7yjeknSasm0XT+C9IZkydMLPLSlILZYgSS3cI9NrdnIXMQ4A3lZXa5Nh0t4xQ/4SS1y5U+YlNpuEIL2dD35g4vEReZ9QWAdiFYjp73H/ABMc3qpLm2MtgxlFKloQrJYOTMlRYm/BjBk9AlYUAEgq1uxwqUSODt5wApaMIP8A6hUruSSPLODK4JTqSoXN3N1AFnLMx0iXLyCiSnGKYlSBYac7s/c/lHFcoy2l4XBIc5s+J26MDHeypyEoYAjC4SQWBGgD2ziOomEhQSoFW6L8S7kaDpllxjKmjEdRRYMCjkFAnmMvKCJSw4cWIcPlxbuaN1E4HEDvJDgiwKVXBJboR3HjClG0UdmBcp32U4IF1Monhbnn1ZZa6BsytURiQC4wOOu8T1L+UA7PYMCWwuG1IICg/V47VO7RDklpa0990jMZWxeMJNobpCgSVFRfuVcDR204GDBXpgbO6yqCQsvvK3XByBOLXXKEO2CO0bE+GWCeLsWHl5x1tGqJW544i2TKYWGYZmaAK6oxLBYupN+IIJYeHpF4Q2SbNpnAIJuCkAA6uQb+sQyqs4FIVkw+kBLnMW+F7Py/SIVzQx8fvzjpjEnyDpleoEhNw9oyFir3D3vnG4ZI3ItgmndWsvmTc6k4Qetz0gxVZOwTSFugLNizuSySLburtnGqrZ81MqVKLkjEpRDqTcLN1ZNYAPBZ2eVypUtP/qTbrcMgM5e7HlxaOKTXcajf83MRKlrKzYWYaqZn0B4ZwVV7RKkApxpZJUrIhlYgg6fl8+pier2GrCtImoEsrSUKIUp0YWwkDok9zi8ZLQhITLloEx0NiXfdSoukMWYEqYjxiPuR7DC9FYqYMS5j4dHNyQoOQAcRH1g1FfgkqUopN04EYr7pYO4Yhu8sYGmSxKBTLKkKZ3mMCFKAGEMwzcF8ruDC2hmr3wpX4qlIY5pCnWxUH/MbsGtbKC2uqFst9BWBRmBRu4Y6MFZ89IVJqlFCMSj77C+bBhbQYmgirqClSiGUrEsKcsA5SoPcMM1c4HO0ZKpiQEJC7AH4FAuoKUWDKe9nyYxJaYbBZdGlZBEveTMxBWQlrOE2fM4sVuCm1h/teeunSd8rV8QzSEszLdzmA2VhAezZCVJmMHmIAKGLOHY/2kuz8WbV5KjZsz8NRBbs0pzxKBAUC72N3J0vFLUtN2O23s5/1Mz5cyUZYwlBJAtZW6w/5RRNr0ikTEqxABCWmOoJUqVMUe1SEu6k/iuwyuTF+2bQkkskOQsEDJYwhSSOGabWzOWUVj232bvJCAtKkEoBNiXfCXTkbPnoBHRifGSrux8b1suZ2z+IHcEAAFsrqSfE4fKNLngrWFKASCSokXAcAhLXJINm8neA5isZlKKWOEEDIqChjvwY68uURT0qTNWSnEli4YsxbLm48u+OekidjSRVfhli4BJuwIw3BIcsWCsixeFdTtJSisAkK3ge64I4cO7nBuzqP8NaQlsSCHPAomAFOpBYG99+F9ShJKZyT7xAUm+JygKJAIyZjnZ2gpruYB9opuMS1PmMRbJ3ZR6kphB7O0ypVV2gZlS5gB4jdxDkQ/mIsNVNlolylZsspU+j4cQ8CSOvKE8hKvdAASJhGI2A7RJScR0DpSf8YvCaUWh+XxouU2pJUUrIBSdSw/KXIzGfjHmu2qQonqcEMoKI6MNebxc9uOcLF1Y13S5BDkhjqxt3RW6x13NynEL5lDqYDoQG5DgIGCSWwXXUbbC2gZVPLlos4twcqKie9zEs7bC3Uo8nYlrNbPpCWWAEBI+EMBwZ+MZOnMki17l8tGPl5xpJNtk3INnbXWspwqYJUL3ckXw/28eMNEbTUVnEo5aO1xkIrMlJTgDXAJ7z9mO5k9QN8+unRo1ICkWqbtnChQFwzM+QCgQw7274Dme0JTqQQkMTdiH8bHyEI58wHk/1GUQTMJJcvf5E+sKooPNlmotuKVLm4lAqmG4y0cHq/wBI5qq0KThCkguHF8xccm07gNYrpSAX5/rHGIv336awfbVm5vuWiVWjsikfElTnNicj3NnzhXtGoBXmb8fhVq46coUqqFJNuLffK8RTFjMu+rcbZd0GEKDzs72hPxqCn3iN62rnh3QsXOJUCdEsM8sX6xJNmDF5+d/OBli6hqCPMj9IvFUTbsGrZuh0A9R55RwhVii2j/8AU+HvRufTugZfbk/IR3TD3jbTqRyjo1QCWXlkP008oyB1cmjI1Go9rpqSXMHYzJaTiZSWUtiMgQSQUkgHxjqZMVTFQdpartY4SxO6ODDyjIyPEkuxZk1GvHLck76HyCjkxDWDOXblCiZtFEncQFLlpKgVKAdJW5URdyegHU6ZGQsGDshLU1OJYwEpCwpTMAzjiHdwA7wRs6QsLm4rgh1JYAnDiDJLsC5Fza2sZGRp5Gvz7FC5+zFdr72EkEhy5JS7AsGBKeoveI6DZwWqWwZwUi7hK1XAY5gs/QkZxqMiUsjTSGaLJIlplyQUoLsd3F7uLeKcQawLkG8E0e0kLw4gUlVwCXYZOSn3nOflxjIyNObg20FDbsh+EQACxQ/FIIfvLHwgGfSJKCtQdYLpxAF+BPMPGRkd0/08v2/ogoGRsjEoLAcsoZguwIALkZh+jQXOosakAkEjCWYPm69GYg5RkZE4xqEX5df0CR0owpcMU4VZADcSShI6hOZ5RW9pbOMxMiahgrDiKXLHeQjX+kOOl4yMifJv5fnYVlamzMdPMBZ5ZcniyZYSwaxOP/rzaCKjaK1ImoVcAEy3+FiSwYsLKPe0ZGR0pJ/n0LZCKgrlKDsQFgDkoIu/EAk/dxl1YSjCEjfmFb//ABosEjhdSif7UxkZDQ1Kv3/9BYJKDLUBkLtqxe3dl3RF/NuMLBzy0+UZGRVCsYyaJSwogsQHA5asdGcfeeHZpZ8/1jIyOaeSVlFFA1RsssOVs+vm0LatKkqZny14xkZFcMnLqBxVEvbFrDMP0ZnPpGTKg5DUZ3++EbjI6pRSdC0Q1VWQW4t4W/eBVTlKa9tevT7yjIyAorqB6ZBjsRnh+/SMqJrYj0PpGoyKJb/PoDB8e8ODfvEiJrBRHEN5/rGRkO0YjWovYW6xkZGRrD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9942" name="AutoShape 6" descr="data:image/jpeg;base64,/9j/4AAQSkZJRgABAQAAAQABAAD/2wCEAAkGBxMTEhUTExMWFhUXGB0aGBgYGBsYGBgYGB0YGhgaGBsYHSggGBolHRoYIjEiJSkrLi4uGB8zODMtNygtLisBCgoKDg0OGxAQGy0lICUrLS0tLS0tLS0tLS0tNS0tLS0tLS0tLS0tLS0tLS0tLS0tLS0tLS0tLS0tLS0tLS0tLf/AABEIALcBEwMBIgACEQEDEQH/xAAbAAACAgMBAAAAAAAAAAAAAAAEBQMGAAECB//EAEAQAAECBAMFBQYEBQQBBQAAAAECEQADBCESMUEFIlFhcROBkaGxBjJCwdHwI1Lh8QcUYnKCFTOSorJDU2PC4v/EABoBAAMBAQEBAAAAAAAAAAAAAAECAwAEBQb/xAAvEQACAgIBAwQBAgQHAAAAAAAAAQIRAyESMUFRBBMiYfAycRRCsfEFFSNSgZHB/9oADAMBAAIRAxEAPwB1XbZXidOQguh288oqVYiKomsYvpE8uoQXTEFnmupJpFv2ftxK1ACHcuofIvHlcyd2YJSYe+x+23UULVnlHTCfJC9C99oY2mYY1LAORiVKYcOznGYkQuOkynjvsY2hqZwVRjx3/LmNilVG0bZG8bBiX+VMZ/LGNaNTOBHFRUpQHVAdbtJCLAudYg2zVyJlMohYcDjrE3kj0XUNMHpfaHFOKMk8Y62ztzDZMUOhmKIKhnGGoWd1RbnHDP1ORRdI1DCsrlEh44mV4WwINoEVMez3iQLwhyHji9ycnTbDSCZVSEnMvDvZ+2SQxuYq8mpBL4YNRUpTfJ46MOScHYrSLtLW4eNlMUj/AF9YsDHB2zMJ9+Ov/MMa8i8GXZakpuTAdRtaWkcYq0/aKtS8CqqwzjwhJ/4jFfpVmUB3tDb7ghItziqVDKvZ4W7V2moHJoGlVwwk4mPCObLny5V9DKKQyKQC5soaxxUS1KyNoWytoombpd4IEtUsOVEp0jlcWnsYlopSS+IMconqNloaAEum5BvkIOXNVgvYmH+7DSAVlSFYWcNaI5awokqQRBE5eJLAbw1iGin3VjOQ4Qy6GOamanP3dHEboVsDiW8cz6uVMBGHlA9HRhYYlgD4iGUdbMOJW10AC8bgZKJKRhxC0ZE+MfDGthBVEnaWtaA5azE6lDxj1OJz2SkWvEVKhSFhQyiRK2EaQsvDwtGaLzs+tJSCCYZyNoqGsU7YtY1j3Q3l1bvYx1c41sTaLXI2t+aG9NUJUHEeeSquYS2GJZO0Z4VazRKWSCXUopM9IQqNqnjjFDmbWqGzEBKrag/FEf4jF/uG5PwegVG0pctOJShAk3b8oyisHKPONoVC8lK84GE9ShhBtwhZ+ohE1thNZtjGtRAZ4V1SFKOZAObRDtBSkhmL8oFpdrJIIUDz0844JZHJtxCvsmVPMt0h4mUtS0jEQObiEM6Qiatkyn6kq/8AIw2keyiVJ90pPFKiPIWhvdhFbYUkzXaFCvu8GyZqlAgnOOqSimSUlCh2qNFWCk9dO+D6RKTfD0PlcaGEnK48se6GcQWkoVtBc2VusTE0+fhHCA6Wrxne0jk5zntgpASJCiS7Wibs2YM/CCSoE2yjpKU6QbbAQBKXu7wLUqSCwLExJOxBT6QailRMDqsRAl8dhoq/8rjXvF4I/wBCSVYj7vCH+0Nmh0qFgIiTMYEODCvM2vi6GUa6gOz9lywrEE5QwRRhZOIWOXWCJKB2dmCuEcJq8FlAXjnlJ35GVAe3aMMMNiLgRWtqFSkgqOEJuTo3z6Rc5xTMAfM5RUvaNJUtEhPxZq4B3KurR2+kknd9upmrE9LUzZr9hLASLFUxR3iNAEj6wxkUSlFlAAqHwkkP1IEcdocSJcpO4ndsNIs9HTCXvEOTpwi2bMoq0v2FUbFiPZ5YFm6wZR7LCQQbvmIZzKtmYdYBm1RGNuFo4XmyT10H4pAK9hSiXcxkdSJiykE6xqH55vJqQGmSdY1KvEiJhJjaEMY+hOU5wjSOpbvGikvyjqWhRUGFoNqjDLZiiFB9YtUtI4RWKeXhUDDuXX8o4M/+o7iFaGlPYwNUTd4vAVdXqAsLxDRBSnUT3nIdY8n1LyS+MS0RkkFRAOUFLph7ocQBLzCgoq5Jy8TDCUsO6jf8oLnvbKIw9L6lf8+WV4ieZscqUb+Mdy9hhN3hrPrEJzAfgzmIU18vUYTy+jx1PB6hfzI3t/QtmpQgXDmAl7IkrJOEv0hrOSlV0qBP9QI9HjqgOEHGUvoxEK8eSKvuDg/Amp6VEtVmBg8VbQq2jSTBMKgCUnheJpdFN4W5x0LGpK2LT8BwnjUwNVAIFhuHMcOnKBxWy8ZluCU5tduRPyjc+rGTci5AHnmYyTi7RWOKRCifjGB7jjqPrBE0hKN0b0VmdPUiZcthuDy+8xDmRtZJSCoZ6i7+cU4KTtCyx0STKwJTcMY3TVKVl4iqUylb2IkDQAdNTxhXNrEylHs05XKlG3cBne0M4V1FjjcuhYJkpZuxaOipQAIit0+3Z6vfWQCdLBPKOV7VnkkKWXGTW8eMJ7bT2UWBlrNaSCCIqW1qtSXYtfN4llbbmFsieBz5i2o4R0rbMhSSmdKHNsm4iNHHTuhZYpE2yNolWEEuW0g4yioEqJ5QpopElCvw1lN7OBbPnD2dUU8lGJUzGebegsO94GT09u1oRRZkgCSgzJi2Dbo5ak9chAWxR2pVUqFjuoHBL7xHU+nOEVVVqrJoCXEl948f6Rz56RcKKUwwpACQAAnJgMh0yiedKMOC79RumgmlpEJDoAYwl20taFWv0h7IUPdJbhEK5SVZi7xwLK8cvKC1oRUtSVJNyPrEwUos4ueENJdIAogpsdY2iRhPKHlmjys1CaZMIJF43DedTuomMiizRoFMrSReDZSLh4ZzaZCQFKjVNNSpykOBHoZfXpw+KIcNmpMhxdMdU4d2DQfLKSzljwgcA42SLR5fvSl3KcSCarCoWeDEEjTONrkKB+ccTVkC9+cD3pquIONhNRhsGxPzicyH3XYflHzhdRzt7Ezk2QMgBqo/ekGf6ikDdy/N+Y6ty5x6WGKir7nSoV0C5wShLmwEVTaftWpJIQyR0c98Z7Q7UUT2YNzny4/Txipzl4Smzkmw4czziilbLqCS2WGTtOdmrCPH0eGNIlSrkpAzJAPiXNoQUawq7u3rDSdOKpiZSfdxb54lOfcID6jUO5CpYDMTzNnPAAZmNKq3LJSLcNOp+WcDiSQBe7Fv8i5PXQfYhXtKrCSQFEtYBJYDv48TCtgSsdL2giX75DjQXIhNX7fmTj2cgM9sR04mE82WpZdZPJIy8PmYbUsoIQ6feNn4DlGbrqOoIHloTJHZouc1K1Kjn3xykpDFZdRuAPvz6wMtRYr525CMkgAuf3LfrA+2Ma2kQs4D1LmyQNeX7xXNo1QT/szFlrXSG7i/yhlXTPwJ6g5WVgH+1rdzv4CKqmZ7od2Pi6rnzjoxQ7kMjQ72btVTgdocQBZJQwNrbwUW45Q4rhdKR+Zz3HCPmYq8tYSsPofl+kWUfiEHhAyaaYcaBytn5NbuESqW5DfCb/2nX1EdlOY+9IBKyEvqk9+Elj4BvCEWx2giUQSCbXz5i14jrpSSc249DmRx6RGqaQogqcHQ8+ebfWIauduuDdOYP3frBSdiy6HclFCd1VXUA5f7YA8gTFo2T7MUk1OJE7t20UrLqm3mI8xmqIJ5H5wz9naqYioTgUxxNyI4HlD5vTycbjNr8/Y5Ek9Hq8ujlH/bSAE6AZNBiJqSpicNoVbMmuoh2JMMa1GHgS2ceNk01B2KkRVKgFZuYGnz1AvC6qr1CYAAL+sE0+0EFJEz33i0oVFI1jZc8hCTxgVdSWaOxUgoY5aQFJJwlxrnyjl+NbQWFJ2iGu79IyOZKAQLRkN78fAovmSps4ixCTHSqdUvdTkIZCYtIGghbVVZM1IfPSLK3qtAqifZ81eLERlBSqwk2LPEEzaKZYfy4wsr6oqGJNjDPHb6Geh4qYXGNUczK4MoaCFNDUhZTjOUNKunSZalIPwn0ibiozSYYbaFtHNZcxTviFn/AC5gcg1ukR0m0DMWSC7efQaB/WApakpkqVwSX6l0gHygb2amB1l7sT6CPQ7M7kEylGYqZNJDAkOcg1vByYDrEpUCE30t7x/eGCqcJkoS1rqbiSSz8ePd1hWqdgsk5OcsyeJaGj9BJtkySkk5qfdQm4SeKjkT6eUOqYplPiONZ+EXbj18tYr8qqXhIUpuOFh4t6RBVTd0ML5m5B8jDNNsBZajabJKid9WerDgAOsLkEE6k+p7uvlCyQohIxXJIIHoT3QRJmOQNNfvmHjcTWHYjYHNx+g8jDMIJQwta55QppQQq+ZLnkTkO4Q0TNbGWysnnncnuMSmUTBpkuzDLnrwtw9YEWN1TaMOpxAq8om7UqJVzYdQL90BzFYRcsHv0u59T3QUbsL6GpwrWlbYS6CDk+L6AeMQV2xgVKMqx4aAgg/SIafemg/mXibqbCGdNODrlvdAB66/SKybi7QiSapiHaMk9pcNf79YcyKkISBqQfIH77oC2tLPvfed4FUo4Er4HyLiD+uKAvi2O01AKlch6k/fdAc0uVp0UPkSfQRAEkTc91YYHS4xJMdupKQoi4Jfyt5mFSoZuzVSXCTxSfH7bwgSsnDEOCm84L7AYSlyzlSFcAS7ebQF2QVb4kkHkRxHfpFY0SlZNsn2dXPUdEu2LN34RdvZzYMqWFOCS5GI5ONW0eJvYnZh7NZGQIzzfDduTYfOLDOoGl4QWs565/WOLP6iUnxsg9C/ZiUJBvcGC6mYSQLXhZR0gBtcPDE0RSxBflHHkim6Ygsr9nolHGTq8BV0uVO9x8ekZXUcyox72Ej4TrG/Z3Zq0rZZGYYxZR4x5OW0L36GqVS0kSy7nMRc5lCDKBAuBlENaEWZI7RIz4xLTTikJUX5xCcvc7BAkyWFoyHPbSzcCMjm39GKptHaDbrd8JUKZWLWBNpV5KgkZgxLPmFKATnHpRhVfYjdsKVJMw2DmI6imwpYku9+Ed0VVNSkHCAHhl/Ny1hljOA5yi9dDGtj7KCxiaHc2iEuUoJywmA0kykOgWaI016loUFW3Yk+UmmVglaKYoY5c+XwUCPvqH74l2XLYqAs6e9vswNTraasg2IuNSeXhBOyiVTnAs3C1iHHlHfNdUdsRptcjE2XwpAzIFieQJ1hLOfL+oBh531yhtXLHaKUTcBuSQbd5gQpZIUbAXL+DP0a/PibGDpGYJVJCSS7nMgcDkPvnHUpAKVKOb91rDuiOqDBWL31DEwzGWb/AHlGiDhHE36B7fKGfQyOcRKgdBlbPQlhDGmlAAEs59PiPkB3mBqZAKrsyQX1ybLnEoqd4nr0DXA6ZQG+waJpBdQAzJeDalbbvL1IS3ez98LtnjfB4q+cMZyAZvUjyNvSJS6jnMiRglhJzSGP9yrq9WhRtiY6ev7fLzhztOfh8T5X+kV7aE4FHMacsj5wce3YH0BaZQCkq4X8LwWiWMS1and9PkIXK+vm8HSlOhR1cHxsfnFpCoyubs+8t5AwnUoMEjjcwwqpuJLflPl9mFM5TEQ2KPYWbGwTjYZBwByAy8A0T1Gar2Jt3fvAEmsCbnIZdY1UVpIKhLUzd7fveBwlYXNJBVTN8PlB+waFCgFLDkKY9OH3yisnaQIbCXix+xWObjSEmxDF+Oh9XjZYOMGznnkT6HoNFLwSgmUkg6njBdbPUJVkklrxJs+UUoCTnDMglLMI8Scknf2R6lX2FSrCCVWJNnhsZSmF8olWsuzMIjmk2AMHJF5HyMIdr7EmLWFIVhDuWhhhElLEOdFc4O2ggpQFvyIhWajGnCvJ7RRNtK30AblVBSsKXcNBqqjtAUpYiOKSglqsFeMRzJQlKSUltGgOuhgyXLUABiHhGQPie7Zxkb2ZeTUeWyw83O3GGFWoJl8eES1vs5MQMZU44CF1TMJTcXT6R6qcZ1Tsl0DKaoXMwy3ID36RaKHYMpQcK84plJXqSzDPWGVJtFWLAkkk+USzY5tfHQ0Wu5dFAyyE+8CGiKsl7irNaBacqJSkm+bxLPqwrFLBcjOOKMWpJlofqRREyFdo6Q7EuRoCS8OKlfZpAKmJFnyAa9/GINoSVpSsosx0FyXJvyzgPaVUFB2I0J5cRHpS+VM6U6NbSlElOBRte/mSx8o6qay0u9gcRHEs6X6WMTSzvMRYpZ+WsATkbxLPw5ftl3iFTvRRo6pkuSpV3JJOujDqflGlzSoqIydgf1+nKNCpS+Ad7efzjuWQASckglvQDz8IbZjpK2BH5j/1DZfesdLmAJHAhV/IQAZ5KMWpBP8AyP8A+fKB6+fuy0aAMW5jPueGUbYvKhzsieTNQkaG/cD9IY1VUEzX0DfSFHsy3aLWSwSl+8hoysnYiphrbueJSj86HT0MdpTsQKhkxbrlFdqC55AEd7wZTVTgy1asRy/eBlJZTcT8/wBIeEeIsnZFJdXjBUuZhRfX6xDTTGQTrf5/SIK+dYAav5t9fKKVydC3SO0zB2iuY9REeFJmMch+8DynN9c/ODRLs7XP7CC1xB1F84XYXGfdBOx5hCgQvs1B2JuCDmDY2i2+yWw0KWlSw6T4MTbyi07U9gaKYsWWksbIVY8yD1PhE36uCfFkJOmecVNVJGIplpK3zyS/ThFn/hEhfaz5pDg4Uu1nDu3R4tGyP4Z0ko4ygzSP/cYp/wCLMe+LZTUyZcvChCEAZJSAkDuEc2b1UXFxiuvkRysHmUWAub4vKO6IbpcF9HjicgsmYVXGYibZ6ioqD2jj4oUHXTBTpyOcDUez2USSSBDVEpjdQfSIFKKSL3jJhB9qSVFADWJtCGplKBKCLARZqyad0Zv6wNOlh2Iu0LZiqCowgg5vYxuRUEllByMjDafTSwGIgBMsBRU2Qh014FBCqabg2jI6G0YyDvwzHdMFEKBGRYA8jC7amyEBioEkqKWAzIuSeAuIeU91PhUxISQW94s4TxDNfmYYbZkJdYbJz0SCXPeX7hDq4ys1UtnmasBaVhCQ1laqc59OUWGh2WkJaTvqDus2caND6j2QhCkqSA5S17skgN9Y4QhaSghOrHTNx63is8/JUjIQ7NpZ6llSnwpcEGz2PlCSbNXJmOfj1j0SckzXlCzhnFt5TmA9pbARMMhKhukAcCCWBHk784Ec8U9oPHWiuz99IJDXGLpr6xWKxBQopKmSTd2sdP7hHqJ2ChQqAgEMBhfUEF//ABEeX1M9WJCCMYcJvqSWZ++LYZ8uh0xdoa1YAwqBzA77QrmzyJhSNMzz+3hlZkj8pyOYbQwjnneYa5k84bHtnQ3ojRIdRVqH8Tb0eOkTicb5cvD0Ebp13bQPG8CDKnEllgIKM7jFhWnwUD/iYr3piXSIFTGlpPUeH6v4wJNWSATpf1eNz1WA4H94iGQ5RaK7k2xtsiYRlxD/AH3+cMkyAxOkIKGaxbn6RYagOiOfIqkWg7QvKDdQTkW8Sw++UczSCXe7DxieofswOYJ6jE3rCY1W+vqSOj5eYh4xcicpU9kwTbkHgNYJN8sxBAqA3396xIohWHkP/sfrFE2gNJm6QOoDqIY1BwlKWe4/WAaJYSoOM3hrshSZtQkd48vn6xLJ1se6iXilQmTKByhzsSoxfiG97dI7otmS1Sgpd9Cnwhps2klgEISQNDHl83s4ZO2SGtIdy0CrnBerRN/LiYrAToCObxONjuGdiNYSkwUDpSkgJOcS0VN2azm0RqkBKgVXjr+fCyQ7QnN0E6qVAKci+kRoCVKdRYJ0gatmMxz59besQIqApJ/MIk5vqaxhPUgndLcIDqKlrHxiBdSABAtbMCwUjPSA5szZxXzAU7ud4V1ywCQ5vwg+dOZGFshf6gxBT7N7RsOZ4x1Y5WkASiWg8f2tG4cnZDaDjnxvGR0compFupKFOPHoHU39WQ+vdC1e8Xw4golJtkrIAnzh/KkNL/KpZs12fdA8CY6paIISUpAAJJF3Dkm/V9YRb6jvYil0MwTcRICCAA+um7BSaPCUqSLFRxPxLP3WMMlygVBOGwDA8XFz1tHFPTN8RZz6/pCt+DKImkoIWtUu6iC40d7Ec2iebLBMsXdg3dYvxsYOpZISCohrFvlC6XOx415Ee7yZntoMh4xyzl5G6I7lDfmklssPVyLcNfCPJfaqlEqYVMWCiQMiGOQOQL+rx68sAJJe+batm3mfCPPfbikdTN728nmq9v8ALLrhjp9JOp19D4+6KrV7Q/FxnJe8+TvZRIcscQU/N4D2iGU8ZtlCggApCVSSZShrd1pfiXM3uTA6VqXL3gQRxGbhx4i/Qx6vCqkiin/KbkmxY3dvr8oJFKQmWoqftUzCw0SgqSkv/UtC/wDiOMJpk8pDD7eCpjpnJAUVJQJbkAsEkJKnGm8ojqecVcCbn2OZy8XT5RqmpStaZb4SXbmSklI77DvhxtcomqqpyEplqlzvcsMSFqmOWA95KgLjMEahzLtAIQqTiQoGVKkrx3OELCi6mtuzVygC3wEHhA5VpAb1ZX5RLgJBKjkBckkWAGpdosmzpmKSgj709YT7FpyDPM1JSJaElRwntZZK0JlzJeRCkqUlX9SXGoIsFRN/D7VIAMwYyBYJmue1AGicYKgPyqTE/UNaQ+KfyoXLW6R1PoIRbQlkTEt8QA78oscyQ6EK0L9wDJ+ULttbJUBTqUQEzhuqFwB2ikEK4EEEtwhsMkmbLuIjmKIJBsQWPUZww2Yq4fUMOrxYqn2cTIlTVLlKmrmIEuWkXKJpKFFYa54C1wVC2tZOEIDFi5DcCG+sV5xyR0Tg6dhU+WXYe8Lga2vbieUG7EJ7VCxY4sPXFbyMb2Js7tJvZgFRUoM35U4jifQhkh/6lcYtI9n+wqpZAJlnCohV8JJILPmHbMuH4XHPkyRS4j8rez0JKVJV2dr/AKQzo1qSkpHK/wDcWB8YSS5ilkkP2gKkueFm+UME1JCEBQ3iSLZbpxCPKcfBz1sl7FVlPds9N0qt5t3QH/qK3JUSwdxDGZNxHCnJ3fliHq8Bq2eAVYiWJe1hh4dYXj3DQBNqb4cWGEdZWh90m2Zh3U7PTjs5SUnuOafQxqq2UkgKShsW6q+aXd+VmHdBjjXcHBnEytxSZYS284HEFDO/UmJaaVhSSWf6wJU7M/DxpsBoDxsR4GCNjKGAuXyz638A0Jkxp/pDx2AT1KxbxYDKOJSwVBzk58I72pMCiAOD+LX++UKa2owHqlPmwJ8vOEjibXF9RXoNqpqlBSw2EW8YXydqrSxJ6decAGqJsCWU7dQCR5+kcy5bpcm3E88o7MeJRVCjGonkqJxK7srBoyJKbZkopB7UBxkc/WMi9RHPRDMYoTmBxyOED94lkTS3DVtA5LN4RX5W1mCS4JIv3gj6wYmqVgSCoJUM3zIySS1nztri5Rw20g8hjNmAFrm4/wAXJv8APuiWkwk5kMksTYZ6cTnC2ZUpzdyQnLW5A6Mbf5RKhSejG3BzYDzHgI3KzWdVc9ncPxuznToOfKFUueyi7nGHBIw/FqOjHwgrab9iXLE3PEszs/EE/rE06USgOkZJA7sII5dIWUeSNZyqWkMxxXfmzL9FP4RVPb+WF0ylgbyCOTPeLJdKywSpg7kFmDhk4TdyczbOAttbPVPpVSyQFzFAO7MCbEvyMJhv3Iv/ALGhL5Hle2Z6ZlOpQG+f9w6mZLUkBT64kTVnlhIyEOv4dbJVP7TtGMtaUBil/wDbCZbpOha3O8BJkSlLSFy/wpxUAlJbfwqYpOjF7c49K9g9lplUiHLkJTM7yUm3D3o9bPkrHS/O40tM8r9sPZYyishKg00ITaxBHvC1w5SHyctAOyKPtJ9QkFOFcmYGLup0Y0FDC5StCFM7sCzsW9Y/iRJCqdKw7S5qVHXccFY7sKT3R5TLpp8lRCXYJlKJFxuLSUkn4boWOtot6fK5RNLexiPZWZOqZuAK7JRSsnilcsrmeBUbco9E2Z7Dy+1K5jreWtCgclJUVKuMiHIUOBSnhFq2dQIl4EgAHCAL3LNpoIJppiAMH5Q3ROYd+A9I4P4iU+9VoDoQy/ZOWkKIlgKUhKF295EoDCFcwAkf4wLW+xMpaSAkByoBuIZss7W7otgq3uDqL8c0t5QJXVTOgFiLnK17ltbv4Qknu03+f2NGVHjG2dn9iZkslwhRA42xP0ziu1WNUpaApREtQWA5ZrJcDiMQPQmL7/EGgV2im3isu/EkFLHgXaKr7KSlTayVKLMHKwQwKAhSVv3W6gR24pfDl42NKWi+e1mzcNJLmH3iEA/0gpcsORa/0jyQ0yBLBWGUkhKgNFAgKys+Apf+oHnHvntFJ7SRNl4QwG5h1LZcg/pHh9TSt2oNnmHm3vtb7yjeknSasm0XT+C9IZkydMLPLSlILZYgSS3cI9NrdnIXMQ4A3lZXa5Nh0t4xQ/4SS1y5U+YlNpuEIL2dD35g4vEReZ9QWAdiFYjp73H/ABMc3qpLm2MtgxlFKloQrJYOTMlRYm/BjBk9AlYUAEgq1uxwqUSODt5wApaMIP8A6hUruSSPLODK4JTqSoXN3N1AFnLMx0iXLyCiSnGKYlSBYac7s/c/lHFcoy2l4XBIc5s+J26MDHeypyEoYAjC4SQWBGgD2ziOomEhQSoFW6L8S7kaDpllxjKmjEdRRYMCjkFAnmMvKCJSw4cWIcPlxbuaN1E4HEDvJDgiwKVXBJboR3HjClG0UdmBcp32U4IF1Monhbnn1ZZa6BsytURiQC4wOOu8T1L+UA7PYMCWwuG1IICg/V47VO7RDklpa0990jMZWxeMJNobpCgSVFRfuVcDR204GDBXpgbO6yqCQsvvK3XByBOLXXKEO2CO0bE+GWCeLsWHl5x1tGqJW544i2TKYWGYZmaAK6oxLBYupN+IIJYeHpF4Q2SbNpnAIJuCkAA6uQb+sQyqs4FIVkw+kBLnMW+F7Py/SIVzQx8fvzjpjEnyDpleoEhNw9oyFir3D3vnG4ZI3ItgmndWsvmTc6k4Qetz0gxVZOwTSFugLNizuSySLburtnGqrZ81MqVKLkjEpRDqTcLN1ZNYAPBZ2eVypUtP/qTbrcMgM5e7HlxaOKTXcajf83MRKlrKzYWYaqZn0B4ZwVV7RKkApxpZJUrIhlYgg6fl8+pier2GrCtImoEsrSUKIUp0YWwkDok9zi8ZLQhITLloEx0NiXfdSoukMWYEqYjxiPuR7DC9FYqYMS5j4dHNyQoOQAcRH1g1FfgkqUopN04EYr7pYO4Yhu8sYGmSxKBTLKkKZ3mMCFKAGEMwzcF8ruDC2hmr3wpX4qlIY5pCnWxUH/MbsGtbKC2uqFst9BWBRmBRu4Y6MFZ89IVJqlFCMSj77C+bBhbQYmgirqClSiGUrEsKcsA5SoPcMM1c4HO0ZKpiQEJC7AH4FAuoKUWDKe9nyYxJaYbBZdGlZBEveTMxBWQlrOE2fM4sVuCm1h/teeunSd8rV8QzSEszLdzmA2VhAezZCVJmMHmIAKGLOHY/2kuz8WbV5KjZsz8NRBbs0pzxKBAUC72N3J0vFLUtN2O23s5/1Mz5cyUZYwlBJAtZW6w/5RRNr0ikTEqxABCWmOoJUqVMUe1SEu6k/iuwyuTF+2bQkkskOQsEDJYwhSSOGabWzOWUVj232bvJCAtKkEoBNiXfCXTkbPnoBHRifGSrux8b1suZ2z+IHcEAAFsrqSfE4fKNLngrWFKASCSokXAcAhLXJINm8neA5isZlKKWOEEDIqChjvwY68uURT0qTNWSnEli4YsxbLm48u+OekidjSRVfhli4BJuwIw3BIcsWCsixeFdTtJSisAkK3ge64I4cO7nBuzqP8NaQlsSCHPAomAFOpBYG99+F9ShJKZyT7xAUm+JygKJAIyZjnZ2gpruYB9opuMS1PmMRbJ3ZR6kphB7O0ypVV2gZlS5gB4jdxDkQ/mIsNVNlolylZsspU+j4cQ8CSOvKE8hKvdAASJhGI2A7RJScR0DpSf8YvCaUWh+XxouU2pJUUrIBSdSw/KXIzGfjHmu2qQonqcEMoKI6MNebxc9uOcLF1Y13S5BDkhjqxt3RW6x13NynEL5lDqYDoQG5DgIGCSWwXXUbbC2gZVPLlos4twcqKie9zEs7bC3Uo8nYlrNbPpCWWAEBI+EMBwZ+MZOnMki17l8tGPl5xpJNtk3INnbXWspwqYJUL3ckXw/28eMNEbTUVnEo5aO1xkIrMlJTgDXAJ7z9mO5k9QN8+unRo1ICkWqbtnChQFwzM+QCgQw7274Dme0JTqQQkMTdiH8bHyEI58wHk/1GUQTMJJcvf5E+sKooPNlmotuKVLm4lAqmG4y0cHq/wBI5qq0KThCkguHF8xccm07gNYrpSAX5/rHGIv336awfbVm5vuWiVWjsikfElTnNicj3NnzhXtGoBXmb8fhVq46coUqqFJNuLffK8RTFjMu+rcbZd0GEKDzs72hPxqCn3iN62rnh3QsXOJUCdEsM8sX6xJNmDF5+d/OBli6hqCPMj9IvFUTbsGrZuh0A9R55RwhVii2j/8AU+HvRufTugZfbk/IR3TD3jbTqRyjo1QCWXlkP008oyB1cmjI1Go9rpqSXMHYzJaTiZSWUtiMgQSQUkgHxjqZMVTFQdpartY4SxO6ODDyjIyPEkuxZk1GvHLck76HyCjkxDWDOXblCiZtFEncQFLlpKgVKAdJW5URdyegHU6ZGQsGDshLU1OJYwEpCwpTMAzjiHdwA7wRs6QsLm4rgh1JYAnDiDJLsC5Fza2sZGRp5Gvz7FC5+zFdr72EkEhy5JS7AsGBKeoveI6DZwWqWwZwUi7hK1XAY5gs/QkZxqMiUsjTSGaLJIlplyQUoLsd3F7uLeKcQawLkG8E0e0kLw4gUlVwCXYZOSn3nOflxjIyNObg20FDbsh+EQACxQ/FIIfvLHwgGfSJKCtQdYLpxAF+BPMPGRkd0/08v2/ogoGRsjEoLAcsoZguwIALkZh+jQXOosakAkEjCWYPm69GYg5RkZE4xqEX5df0CR0owpcMU4VZADcSShI6hOZ5RW9pbOMxMiahgrDiKXLHeQjX+kOOl4yMifJv5fnYVlamzMdPMBZ5ZcniyZYSwaxOP/rzaCKjaK1ImoVcAEy3+FiSwYsLKPe0ZGR0pJ/n0LZCKgrlKDsQFgDkoIu/EAk/dxl1YSjCEjfmFb//ABosEjhdSif7UxkZDQ1Kv3/9BYJKDLUBkLtqxe3dl3RF/NuMLBzy0+UZGRVCsYyaJSwogsQHA5asdGcfeeHZpZ8/1jIyOaeSVlFFA1RsssOVs+vm0LatKkqZny14xkZFcMnLqBxVEvbFrDMP0ZnPpGTKg5DUZ3++EbjI6pRSdC0Q1VWQW4t4W/eBVTlKa9tevT7yjIyAorqB6ZBjsRnh+/SMqJrYj0PpGoyKJb/PoDB8e8ODfvEiJrBRHEN5/rGRkO0YjWovYW6xkZGRrD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" name="Picture 4" descr="http://www.zdravasrbija.com/images/ZS_sk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12776"/>
            <a:ext cx="3574876" cy="5112568"/>
          </a:xfrm>
          <a:prstGeom prst="rect">
            <a:avLst/>
          </a:prstGeom>
          <a:noFill/>
        </p:spPr>
      </p:pic>
      <p:pic>
        <p:nvPicPr>
          <p:cNvPr id="39944" name="Picture 8" descr="http://www.24sata.info/thumbnail.php?file=news/2014/Mart/koza_velika_510696880.jpg&amp;size=article_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412776"/>
            <a:ext cx="4274840" cy="3206130"/>
          </a:xfrm>
          <a:prstGeom prst="rect">
            <a:avLst/>
          </a:prstGeom>
          <a:noFill/>
        </p:spPr>
      </p:pic>
      <p:sp>
        <p:nvSpPr>
          <p:cNvPr id="12" name="Pravokutnik 11"/>
          <p:cNvSpPr/>
          <p:nvPr/>
        </p:nvSpPr>
        <p:spPr>
          <a:xfrm>
            <a:off x="899592" y="5013176"/>
            <a:ext cx="41118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r-HR" sz="3200" dirty="0" smtClean="0"/>
              <a:t> Utvrđeno je i da su</a:t>
            </a:r>
          </a:p>
          <a:p>
            <a:pPr>
              <a:buNone/>
            </a:pPr>
            <a:r>
              <a:rPr lang="hr-HR" sz="3200" dirty="0" smtClean="0"/>
              <a:t> konzumirali i mlijeko!</a:t>
            </a:r>
            <a:endParaRPr lang="hr-HR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http://www.pptback.com/uploads/simple-nature-frame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5" name="Pravokutnik 4"/>
          <p:cNvSpPr/>
          <p:nvPr/>
        </p:nvSpPr>
        <p:spPr>
          <a:xfrm>
            <a:off x="1691680" y="1052736"/>
            <a:ext cx="62646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r-HR" sz="3600" dirty="0" smtClean="0"/>
              <a:t>Pronađeni su i ostaci kamenih utega i udica pa zaključujemo da su se hranili i ribama, rakovima i puževima. </a:t>
            </a:r>
            <a:endParaRPr lang="hr-HR" sz="3600" dirty="0"/>
          </a:p>
        </p:txBody>
      </p:sp>
      <p:pic>
        <p:nvPicPr>
          <p:cNvPr id="38914" name="Picture 2" descr="http://www.eribica.com/images/skola-ribolova/prvi-koraci/sto-je-ihtiologij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429000"/>
            <a:ext cx="5905500" cy="31177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http://www.pptback.com/uploads/simple-nature-frame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5" name="Pravokutnik 4"/>
          <p:cNvSpPr/>
          <p:nvPr/>
        </p:nvSpPr>
        <p:spPr>
          <a:xfrm>
            <a:off x="1691680" y="476672"/>
            <a:ext cx="60486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r-HR" sz="2800" b="1" dirty="0" smtClean="0"/>
              <a:t>ZAKLJUČAK</a:t>
            </a:r>
          </a:p>
          <a:p>
            <a:pPr>
              <a:buNone/>
            </a:pPr>
            <a:endParaRPr lang="hr-HR" sz="2800" dirty="0" smtClean="0"/>
          </a:p>
          <a:p>
            <a:pPr>
              <a:buNone/>
            </a:pPr>
            <a:r>
              <a:rPr lang="hr-HR" sz="2800" dirty="0" smtClean="0"/>
              <a:t>- neolitski čovjek iz </a:t>
            </a:r>
            <a:r>
              <a:rPr lang="hr-HR" sz="2800" dirty="0" err="1" smtClean="0"/>
              <a:t>Brezovljana</a:t>
            </a:r>
            <a:r>
              <a:rPr lang="hr-HR" sz="2800" dirty="0" smtClean="0"/>
              <a:t> hranio se raznoliko  (voće, povrće, meso, žitarice)</a:t>
            </a:r>
          </a:p>
          <a:p>
            <a:pPr>
              <a:buFontTx/>
              <a:buChar char="-"/>
            </a:pPr>
            <a:r>
              <a:rPr lang="hr-HR" sz="2800" dirty="0" smtClean="0"/>
              <a:t> hranu je pronalazio svuda oko sebe, no i sam ju je uzgajao</a:t>
            </a:r>
          </a:p>
          <a:p>
            <a:r>
              <a:rPr lang="hr-HR" sz="2800" dirty="0" smtClean="0"/>
              <a:t>- upotreba žitarica poboljšala mu je prehranu</a:t>
            </a:r>
          </a:p>
          <a:p>
            <a:pPr>
              <a:buNone/>
            </a:pPr>
            <a:r>
              <a:rPr lang="hr-HR" sz="2800" dirty="0" smtClean="0"/>
              <a:t>- zahvaljujući izradi keramičkih posuda, on je po prvi puta hranu, osim pečenjem, pripremao i kuhanjem te ju je mogao i skladištiti</a:t>
            </a:r>
          </a:p>
          <a:p>
            <a:pPr>
              <a:buFontTx/>
              <a:buChar char="-"/>
            </a:pPr>
            <a:r>
              <a:rPr lang="hr-HR" sz="2800" smtClean="0"/>
              <a:t> stvorio i </a:t>
            </a:r>
            <a:r>
              <a:rPr lang="hr-HR" sz="2800" dirty="0" smtClean="0"/>
              <a:t>prva pića (pivo i čaj)</a:t>
            </a:r>
          </a:p>
          <a:p>
            <a:endParaRPr lang="hr-HR" sz="28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 Život su zaslađivali medom.</a:t>
            </a:r>
          </a:p>
          <a:p>
            <a:pPr marL="0" indent="0">
              <a:buNone/>
            </a:pPr>
            <a:r>
              <a:rPr lang="hr-HR" dirty="0" smtClean="0"/>
              <a:t>Proteine su dobivali iz jaja divljih ptica!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61255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http://www.pptback.com/uploads/simple-nature-frame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pic>
        <p:nvPicPr>
          <p:cNvPr id="5" name="Picture 4" descr="Skener LANA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916238" y="260350"/>
            <a:ext cx="5400675" cy="3673475"/>
          </a:xfrm>
          <a:prstGeom prst="rect">
            <a:avLst/>
          </a:prstGeom>
          <a:noFill/>
        </p:spPr>
      </p:pic>
      <p:sp>
        <p:nvSpPr>
          <p:cNvPr id="6" name="Pravokutnik 5"/>
          <p:cNvSpPr/>
          <p:nvPr/>
        </p:nvSpPr>
        <p:spPr>
          <a:xfrm>
            <a:off x="1763688" y="4365104"/>
            <a:ext cx="59046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/>
              <a:t>Pronađen je slučajno 1971. prilikom radova na proširenju ceste. </a:t>
            </a:r>
            <a:br>
              <a:rPr lang="hr-HR" sz="2800" dirty="0" smtClean="0"/>
            </a:br>
            <a:r>
              <a:rPr lang="hr-HR" sz="2800" dirty="0" smtClean="0"/>
              <a:t>Prva iskopavanja provodi </a:t>
            </a:r>
            <a:r>
              <a:rPr lang="hr-HR" sz="2800" dirty="0" err="1" smtClean="0"/>
              <a:t>prof</a:t>
            </a:r>
            <a:r>
              <a:rPr lang="hr-HR" sz="2800" dirty="0" smtClean="0"/>
              <a:t>. Stojan Dimitrijević 1973. </a:t>
            </a:r>
            <a:endParaRPr lang="hr-HR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http://www.pptback.com/uploads/simple-nature-frame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5" name="Pravokutnik 4"/>
          <p:cNvSpPr/>
          <p:nvPr/>
        </p:nvSpPr>
        <p:spPr>
          <a:xfrm>
            <a:off x="1763688" y="260648"/>
            <a:ext cx="66967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/>
              <a:t>Nalazište je staro oko 7000 godina, vremenski je smješteno u prijelaz srednjeg na kasni neolitik   ( mlađe kameno doba), nastalo je oko 4900.- 4700g.pr.Kr.</a:t>
            </a:r>
            <a:endParaRPr lang="hr-HR" sz="2800" dirty="0"/>
          </a:p>
        </p:txBody>
      </p:sp>
      <p:pic>
        <p:nvPicPr>
          <p:cNvPr id="2" name="Picture 1" descr="Skener LANA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204863"/>
            <a:ext cx="7701792" cy="456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http://www.pptback.com/uploads/simple-nature-frame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pic>
        <p:nvPicPr>
          <p:cNvPr id="5" name="Picture 4" descr="Skener LANA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907704" y="2492896"/>
            <a:ext cx="6192838" cy="4164012"/>
          </a:xfrm>
          <a:prstGeom prst="rect">
            <a:avLst/>
          </a:prstGeom>
          <a:noFill/>
        </p:spPr>
      </p:pic>
      <p:sp>
        <p:nvSpPr>
          <p:cNvPr id="6" name="Pravokutnik 5"/>
          <p:cNvSpPr/>
          <p:nvPr/>
        </p:nvSpPr>
        <p:spPr>
          <a:xfrm>
            <a:off x="1907704" y="692696"/>
            <a:ext cx="6624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/>
              <a:t>Prostire se na površini od 180 000 m². </a:t>
            </a:r>
          </a:p>
          <a:p>
            <a:r>
              <a:rPr lang="hr-HR" sz="2800" dirty="0" smtClean="0"/>
              <a:t>Do 2010. je istražena površina od 1 180 m². </a:t>
            </a:r>
            <a:br>
              <a:rPr lang="hr-HR" sz="2800" dirty="0" smtClean="0"/>
            </a:br>
            <a:r>
              <a:rPr lang="hr-HR" sz="2800" dirty="0" smtClean="0"/>
              <a:t>Od 2002. lokalitet se sustavno istražuje. </a:t>
            </a:r>
            <a:endParaRPr lang="hr-HR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http://www.pptback.com/uploads/simple-nature-frame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pic>
        <p:nvPicPr>
          <p:cNvPr id="5" name="Picture 5" descr="IMG_03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625" y="188640"/>
            <a:ext cx="3889375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avokutnik 5"/>
          <p:cNvSpPr/>
          <p:nvPr/>
        </p:nvSpPr>
        <p:spPr>
          <a:xfrm>
            <a:off x="1115616" y="332656"/>
            <a:ext cx="3888432" cy="658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Rezultati istraživanja upućuju </a:t>
            </a:r>
            <a:r>
              <a:rPr lang="hr-HR" sz="2400" b="1" dirty="0" smtClean="0"/>
              <a:t>na postojanje većeg organiziranog naselja</a:t>
            </a:r>
            <a:r>
              <a:rPr lang="hr-HR" sz="2400" dirty="0" smtClean="0"/>
              <a:t> s podjelom na </a:t>
            </a:r>
            <a:r>
              <a:rPr lang="hr-HR" sz="2400" b="1" dirty="0" smtClean="0"/>
              <a:t>RADIONIČKI DIO</a:t>
            </a:r>
            <a:r>
              <a:rPr lang="hr-HR" sz="2400" dirty="0" smtClean="0"/>
              <a:t> namijenjen izradi keramičkog posuđa, </a:t>
            </a:r>
            <a:r>
              <a:rPr lang="hr-HR" sz="2400" b="1" dirty="0" smtClean="0"/>
              <a:t>STAMBENI I RADIONIČKI DIO </a:t>
            </a:r>
            <a:r>
              <a:rPr lang="hr-HR" sz="2400" dirty="0" smtClean="0"/>
              <a:t> u kojem se, uz stambene zemunice, nalaze jame za obavljanje raznih djelatnosti (tkanje, izrada kamenog oruđa) te </a:t>
            </a:r>
            <a:r>
              <a:rPr lang="hr-HR" sz="2400" b="1" dirty="0" smtClean="0"/>
              <a:t>OGNJIŠTA NA OTVORENOM</a:t>
            </a:r>
            <a:r>
              <a:rPr lang="hr-HR" sz="2400" dirty="0" smtClean="0"/>
              <a:t> koja su služila za pripremu hrane, kao i </a:t>
            </a:r>
            <a:r>
              <a:rPr lang="hr-HR" sz="2400" b="1" dirty="0" smtClean="0"/>
              <a:t>KULTNI DIO</a:t>
            </a:r>
            <a:r>
              <a:rPr lang="hr-HR" sz="2400" dirty="0" smtClean="0"/>
              <a:t> naselja sa zemunicama u kojima su se odvijali određeni obredi.</a:t>
            </a:r>
            <a:endParaRPr lang="hr-HR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http://www.pptback.com/uploads/simple-nature-frame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 t="5090" b="7896"/>
          <a:stretch>
            <a:fillRect/>
          </a:stretch>
        </p:blipFill>
        <p:spPr bwMode="auto">
          <a:xfrm>
            <a:off x="1187624" y="2420888"/>
            <a:ext cx="7582680" cy="428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avokutnik 5"/>
          <p:cNvSpPr/>
          <p:nvPr/>
        </p:nvSpPr>
        <p:spPr>
          <a:xfrm>
            <a:off x="395536" y="404664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/>
              <a:t>Predstavlja jedno od najbogatijih nalazišta </a:t>
            </a:r>
            <a:r>
              <a:rPr lang="hr-HR" sz="2800" dirty="0" err="1" smtClean="0"/>
              <a:t>sopotske</a:t>
            </a:r>
            <a:r>
              <a:rPr lang="hr-HR" sz="2800" dirty="0" smtClean="0"/>
              <a:t> kulture, a prema oblikovanju posuđa i načinu njegova ukrašavanja izdvojen je kao poseban </a:t>
            </a:r>
            <a:r>
              <a:rPr lang="hr-HR" sz="2800" b="1" u="sng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brezovljanski</a:t>
            </a:r>
            <a:r>
              <a:rPr lang="hr-HR" sz="28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tip </a:t>
            </a:r>
            <a:r>
              <a:rPr lang="hr-HR" sz="2800" b="1" u="sng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sopotske</a:t>
            </a:r>
            <a:r>
              <a:rPr lang="hr-HR" sz="28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kulture.</a:t>
            </a:r>
            <a:r>
              <a:rPr lang="hr-HR" sz="2800" b="1" dirty="0" smtClean="0"/>
              <a:t> </a:t>
            </a:r>
            <a:endParaRPr lang="hr-HR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http://www.pptback.com/uploads/simple-nature-frame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r="10294"/>
          <a:stretch>
            <a:fillRect/>
          </a:stretch>
        </p:blipFill>
        <p:spPr bwMode="auto">
          <a:xfrm>
            <a:off x="3347864" y="3140968"/>
            <a:ext cx="4536504" cy="355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avokutnik 5"/>
          <p:cNvSpPr/>
          <p:nvPr/>
        </p:nvSpPr>
        <p:spPr>
          <a:xfrm>
            <a:off x="1043608" y="332656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/>
              <a:t>Fina keramika korištena je u kultne svrhe. To je posuđe izrađeno od fino pročišćene gline, tankih </a:t>
            </a:r>
            <a:r>
              <a:rPr lang="hr-HR" sz="2800" dirty="0" err="1" smtClean="0"/>
              <a:t>stijenki</a:t>
            </a:r>
            <a:r>
              <a:rPr lang="hr-HR" sz="2800" dirty="0" smtClean="0"/>
              <a:t>,  a površina je uglačana do visokog sjaja, najčešće crne, sive i oker boje. Oslikavane su crvenim i žutim okomitim i vodoravnim te kosim crtama.</a:t>
            </a:r>
            <a:endParaRPr lang="hr-HR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http://www.pptback.com/uploads/simple-nature-frame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t="13551" r="349"/>
          <a:stretch>
            <a:fillRect/>
          </a:stretch>
        </p:blipFill>
        <p:spPr bwMode="auto">
          <a:xfrm>
            <a:off x="1094114" y="2996952"/>
            <a:ext cx="3477886" cy="361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996952"/>
            <a:ext cx="373234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avokutnik 6"/>
          <p:cNvSpPr/>
          <p:nvPr/>
        </p:nvSpPr>
        <p:spPr>
          <a:xfrm>
            <a:off x="1331640" y="332656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Posude su ukrašavane raznim tehnikama:  „štipanjem“ gline, otiskom prsta ili nokta, crvenim i crnim vodoravnim ili horizontalnim crtama, bradavičastim ili </a:t>
            </a:r>
            <a:r>
              <a:rPr lang="hr-H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čepastim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izbočinama.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hrambene navike brezovljanskog ž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prehrambene navike brezovljanskog ž</Template>
  <TotalTime>151</TotalTime>
  <Words>634</Words>
  <Application>Microsoft Office PowerPoint</Application>
  <PresentationFormat>Prikaz na zaslonu (4:3)</PresentationFormat>
  <Paragraphs>54</Paragraphs>
  <Slides>26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29" baseType="lpstr">
      <vt:lpstr>Arial</vt:lpstr>
      <vt:lpstr>Calibri</vt:lpstr>
      <vt:lpstr>prehrambene navike brezovljanskog ž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Deftones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Kreso</dc:creator>
  <cp:lastModifiedBy>zbornica</cp:lastModifiedBy>
  <cp:revision>31</cp:revision>
  <dcterms:created xsi:type="dcterms:W3CDTF">2016-06-05T03:56:13Z</dcterms:created>
  <dcterms:modified xsi:type="dcterms:W3CDTF">2016-06-16T07:49:51Z</dcterms:modified>
</cp:coreProperties>
</file>