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8" r:id="rId3"/>
    <p:sldId id="260" r:id="rId4"/>
    <p:sldId id="274" r:id="rId5"/>
    <p:sldId id="262" r:id="rId6"/>
    <p:sldId id="261" r:id="rId7"/>
    <p:sldId id="275" r:id="rId8"/>
    <p:sldId id="267" r:id="rId9"/>
    <p:sldId id="276" r:id="rId10"/>
    <p:sldId id="265" r:id="rId11"/>
    <p:sldId id="268" r:id="rId12"/>
    <p:sldId id="277" r:id="rId13"/>
    <p:sldId id="269" r:id="rId14"/>
    <p:sldId id="283" r:id="rId15"/>
    <p:sldId id="290" r:id="rId16"/>
    <p:sldId id="278" r:id="rId17"/>
    <p:sldId id="273" r:id="rId18"/>
    <p:sldId id="272" r:id="rId19"/>
    <p:sldId id="296" r:id="rId20"/>
    <p:sldId id="294" r:id="rId21"/>
    <p:sldId id="285" r:id="rId22"/>
    <p:sldId id="286" r:id="rId23"/>
    <p:sldId id="287" r:id="rId24"/>
    <p:sldId id="288" r:id="rId25"/>
    <p:sldId id="291" r:id="rId26"/>
    <p:sldId id="293" r:id="rId27"/>
    <p:sldId id="295" r:id="rId28"/>
    <p:sldId id="292" r:id="rId29"/>
    <p:sldId id="271" r:id="rId30"/>
    <p:sldId id="280" r:id="rId31"/>
    <p:sldId id="270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77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28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85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65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011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413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855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89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92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38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37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1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5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72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73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03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1628-3DD3-4462-BCDD-29C433A8B5D4}" type="datetimeFigureOut">
              <a:rPr lang="hr-HR" smtClean="0"/>
              <a:pPr/>
              <a:t>13.7.2019.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D50B4-7204-4192-97EA-BFA0954FE2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4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SPECIFIČNE TEŠKOĆE UČENJA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              Disleksiia – Disgrafija – Diskalkulija</a:t>
            </a:r>
          </a:p>
          <a:p>
            <a:r>
              <a:rPr lang="hr-HR" dirty="0"/>
              <a:t>OŠ Grigor Vitez </a:t>
            </a:r>
          </a:p>
          <a:p>
            <a:r>
              <a:rPr lang="hr-HR" dirty="0"/>
              <a:t>Aktiv učitelja razredne nastave,3.7.2019.</a:t>
            </a:r>
          </a:p>
          <a:p>
            <a:r>
              <a:rPr lang="hr-HR" dirty="0"/>
              <a:t>Pripremile:Snježana Vranjan, logopedinja i Nevzeta Zdunić, edukacijski rehabiliator</a:t>
            </a:r>
          </a:p>
        </p:txBody>
      </p:sp>
    </p:spTree>
    <p:extLst>
      <p:ext uri="{BB962C8B-B14F-4D97-AF65-F5344CB8AC3E}">
        <p14:creationId xmlns:p14="http://schemas.microsoft.com/office/powerpoint/2010/main" val="230437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3815" y="277091"/>
            <a:ext cx="8596668" cy="1320800"/>
          </a:xfrm>
        </p:spPr>
        <p:txBody>
          <a:bodyPr/>
          <a:lstStyle/>
          <a:p>
            <a:pPr algn="ctr"/>
            <a:r>
              <a:rPr lang="hr-HR" dirty="0"/>
              <a:t>Zakonske mogućnosti školovanja </a:t>
            </a:r>
            <a:br>
              <a:rPr lang="hr-HR" dirty="0"/>
            </a:br>
            <a:r>
              <a:rPr lang="hr-HR" dirty="0"/>
              <a:t>(Oblici obrazovanja)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5245" y="1597891"/>
            <a:ext cx="9102437" cy="5093854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Učenici sa specifičnim teškoćama učenja školuju se po čl. 5 Pravilnika o osnovnoškolskom i srednjoškolskom odgoju i obrazovanju  učenika s lakšim teškoćama u razvoju te Skupina 3. Orijentacijske liste vrste i stupnja teškoća – poremećaji govorno – glasovne komunikacije i specifične teškoće u učenju</a:t>
            </a:r>
          </a:p>
          <a:p>
            <a:r>
              <a:rPr lang="hr-HR" dirty="0"/>
              <a:t>A) PROGRAMSKA POTPORA</a:t>
            </a:r>
          </a:p>
          <a:p>
            <a:r>
              <a:rPr lang="hr-HR" dirty="0"/>
              <a:t>-Redoviti  program uz individualizirane postupke (čl.5)</a:t>
            </a:r>
          </a:p>
          <a:p>
            <a:r>
              <a:rPr lang="hr-HR" dirty="0"/>
              <a:t>B) PROFESIONALNA POTPORA  (ČL.18 Pravilnika)</a:t>
            </a:r>
          </a:p>
          <a:p>
            <a:r>
              <a:rPr lang="hr-HR" dirty="0"/>
              <a:t>- pedagog; psiholog; edukacijski </a:t>
            </a:r>
            <a:r>
              <a:rPr lang="hr-HR" dirty="0" err="1"/>
              <a:t>rehabilitator</a:t>
            </a:r>
            <a:r>
              <a:rPr lang="hr-HR" dirty="0"/>
              <a:t>; logoped; socijalni pedagog; školski liječnik</a:t>
            </a:r>
          </a:p>
          <a:p>
            <a:r>
              <a:rPr lang="hr-HR" dirty="0"/>
              <a:t>-pomoćnici u nastavi ili stručni komunikacijski posrednici</a:t>
            </a:r>
          </a:p>
          <a:p>
            <a:r>
              <a:rPr lang="hr-HR" dirty="0"/>
              <a:t>- stručnjaci zavoda za zapošljavanje</a:t>
            </a:r>
          </a:p>
          <a:p>
            <a:r>
              <a:rPr lang="hr-HR" dirty="0"/>
              <a:t>- savjetnici agencija nadležnih za odgoj i obrazovanje</a:t>
            </a:r>
          </a:p>
          <a:p>
            <a:r>
              <a:rPr lang="hr-HR" dirty="0"/>
              <a:t>- stručni timovi</a:t>
            </a:r>
          </a:p>
          <a:p>
            <a:r>
              <a:rPr lang="hr-HR" dirty="0"/>
              <a:t>Učenici sa bilo kojom specifičnom vrstom oštećenja školuju se sa svim pripadajućim metodama, postupcima i pravima kroz period osnovne škole (od drugog polugodišta drugog razreda, srednjoškolsko obrazovanje, s pripadajućim olakšicama u provedbi državne mature, te visokoškolsko obrazovanje s najvišim akademskim postignućima.</a:t>
            </a:r>
          </a:p>
        </p:txBody>
      </p:sp>
    </p:spTree>
    <p:extLst>
      <p:ext uri="{BB962C8B-B14F-4D97-AF65-F5344CB8AC3E}">
        <p14:creationId xmlns:p14="http://schemas.microsoft.com/office/powerpoint/2010/main" val="296570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5382" y="204355"/>
            <a:ext cx="8596668" cy="1320800"/>
          </a:xfrm>
        </p:spPr>
        <p:txBody>
          <a:bodyPr>
            <a:normAutofit/>
          </a:bodyPr>
          <a:lstStyle/>
          <a:p>
            <a:r>
              <a:rPr lang="hr-HR" dirty="0"/>
              <a:t>Individualizirane metode i postupci kod specifičnih </a:t>
            </a:r>
            <a:r>
              <a:rPr lang="hr-HR" b="1" dirty="0"/>
              <a:t>smetnji</a:t>
            </a:r>
            <a:r>
              <a:rPr lang="hr-HR" dirty="0"/>
              <a:t> učenja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77981" y="1413164"/>
            <a:ext cx="9434946" cy="534092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2100" dirty="0"/>
              <a:t>PRAKTIČNE:</a:t>
            </a:r>
          </a:p>
          <a:p>
            <a:pPr>
              <a:lnSpc>
                <a:spcPct val="120000"/>
              </a:lnSpc>
            </a:pPr>
            <a:r>
              <a:rPr lang="hr-HR" sz="2100" dirty="0"/>
              <a:t>Podjela sadržaja u </a:t>
            </a:r>
            <a:r>
              <a:rPr lang="hr-HR" sz="2100" b="1" dirty="0">
                <a:solidFill>
                  <a:srgbClr val="002060"/>
                </a:solidFill>
              </a:rPr>
              <a:t>manje cjeline</a:t>
            </a:r>
          </a:p>
          <a:p>
            <a:pPr>
              <a:lnSpc>
                <a:spcPct val="120000"/>
              </a:lnSpc>
            </a:pPr>
            <a:r>
              <a:rPr lang="hr-HR" sz="2100" b="1" dirty="0">
                <a:solidFill>
                  <a:srgbClr val="002060"/>
                </a:solidFill>
              </a:rPr>
              <a:t>Manji broj </a:t>
            </a:r>
            <a:r>
              <a:rPr lang="hr-HR" sz="2100" dirty="0"/>
              <a:t>zadataka</a:t>
            </a:r>
          </a:p>
          <a:p>
            <a:pPr>
              <a:lnSpc>
                <a:spcPct val="120000"/>
              </a:lnSpc>
            </a:pPr>
            <a:r>
              <a:rPr lang="hr-HR" sz="2100" dirty="0"/>
              <a:t>Tekstovi pročišćeni od detalja (svi ključni pojmovi prisutni; kod prilgodbi i ključni pojmovi reducirani)</a:t>
            </a:r>
          </a:p>
          <a:p>
            <a:pPr>
              <a:lnSpc>
                <a:spcPct val="120000"/>
              </a:lnSpc>
            </a:pPr>
            <a:r>
              <a:rPr lang="hr-HR" sz="2100" b="1" dirty="0">
                <a:solidFill>
                  <a:srgbClr val="002060"/>
                </a:solidFill>
              </a:rPr>
              <a:t>Smanjivanje</a:t>
            </a:r>
            <a:r>
              <a:rPr lang="hr-HR" sz="2100" dirty="0"/>
              <a:t> broja činjenica i apstrakcija</a:t>
            </a:r>
          </a:p>
          <a:p>
            <a:pPr>
              <a:lnSpc>
                <a:spcPct val="120000"/>
              </a:lnSpc>
            </a:pPr>
            <a:r>
              <a:rPr lang="hr-HR" sz="2100" b="1" dirty="0" err="1">
                <a:solidFill>
                  <a:srgbClr val="002060"/>
                </a:solidFill>
              </a:rPr>
              <a:t>Vizualiziranje</a:t>
            </a:r>
            <a:r>
              <a:rPr lang="hr-HR" sz="2100" b="1" dirty="0">
                <a:solidFill>
                  <a:srgbClr val="002060"/>
                </a:solidFill>
              </a:rPr>
              <a:t> gradiva </a:t>
            </a:r>
            <a:r>
              <a:rPr lang="hr-HR" sz="2100" dirty="0"/>
              <a:t>- zorniji tekst (povećanje fonta, razmaka između riječi i rečenica, veći prored, podcrtavanje, uokvirivanje bitnog</a:t>
            </a:r>
          </a:p>
          <a:p>
            <a:pPr>
              <a:lnSpc>
                <a:spcPct val="120000"/>
              </a:lnSpc>
            </a:pPr>
            <a:r>
              <a:rPr lang="hr-HR" sz="2100" b="1" dirty="0">
                <a:solidFill>
                  <a:srgbClr val="002060"/>
                </a:solidFill>
              </a:rPr>
              <a:t>Pojednostavljivanje</a:t>
            </a:r>
            <a:r>
              <a:rPr lang="hr-HR" sz="2100" dirty="0"/>
              <a:t> grafičkih prikaza, zemljovida…</a:t>
            </a:r>
          </a:p>
          <a:p>
            <a:pPr>
              <a:lnSpc>
                <a:spcPct val="120000"/>
              </a:lnSpc>
            </a:pPr>
            <a:r>
              <a:rPr lang="hr-HR" sz="2100" dirty="0"/>
              <a:t>Izbjegavanje bilježenja tijekom predavanja ili čitanja, </a:t>
            </a:r>
            <a:r>
              <a:rPr lang="hr-HR" sz="2100" b="1" dirty="0">
                <a:solidFill>
                  <a:srgbClr val="002060"/>
                </a:solidFill>
              </a:rPr>
              <a:t>pripremanje posebnih listića</a:t>
            </a:r>
            <a:r>
              <a:rPr lang="hr-HR" sz="2100" dirty="0"/>
              <a:t>, plan ploče</a:t>
            </a:r>
          </a:p>
          <a:p>
            <a:pPr>
              <a:lnSpc>
                <a:spcPct val="120000"/>
              </a:lnSpc>
            </a:pPr>
            <a:r>
              <a:rPr lang="hr-HR" sz="2100" b="1" dirty="0">
                <a:solidFill>
                  <a:srgbClr val="002060"/>
                </a:solidFill>
              </a:rPr>
              <a:t>Produljeno </a:t>
            </a:r>
            <a:r>
              <a:rPr lang="hr-HR" sz="2100" dirty="0"/>
              <a:t>vrijeme rada</a:t>
            </a:r>
          </a:p>
          <a:p>
            <a:pPr>
              <a:lnSpc>
                <a:spcPct val="120000"/>
              </a:lnSpc>
            </a:pPr>
            <a:r>
              <a:rPr lang="hr-HR" sz="2100" b="1" dirty="0">
                <a:solidFill>
                  <a:srgbClr val="002060"/>
                </a:solidFill>
              </a:rPr>
              <a:t>Prilagođavanje količine i složenosti </a:t>
            </a:r>
            <a:r>
              <a:rPr lang="hr-HR" sz="2100" dirty="0"/>
              <a:t>sadržaja čitalačkim sposobnostima učenika</a:t>
            </a:r>
          </a:p>
          <a:p>
            <a:pPr>
              <a:lnSpc>
                <a:spcPct val="120000"/>
              </a:lnSpc>
            </a:pPr>
            <a:r>
              <a:rPr lang="hr-HR" sz="2100" dirty="0"/>
              <a:t>Selekcionirano diktiranje</a:t>
            </a:r>
          </a:p>
          <a:p>
            <a:pPr>
              <a:lnSpc>
                <a:spcPct val="120000"/>
              </a:lnSpc>
            </a:pPr>
            <a:r>
              <a:rPr lang="hr-HR" sz="2100" dirty="0"/>
              <a:t>Kompozicijske </a:t>
            </a:r>
            <a:r>
              <a:rPr lang="hr-HR" sz="2100" b="1" dirty="0">
                <a:solidFill>
                  <a:srgbClr val="002060"/>
                </a:solidFill>
              </a:rPr>
              <a:t>smjernice za samostalne pismene radove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171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081" y="592282"/>
            <a:ext cx="9038164" cy="5237018"/>
          </a:xfrm>
        </p:spPr>
        <p:txBody>
          <a:bodyPr>
            <a:normAutofit/>
          </a:bodyPr>
          <a:lstStyle/>
          <a:p>
            <a:r>
              <a:rPr lang="hr-HR" dirty="0"/>
              <a:t>Kod teškoća pismenog izražavanja, za samostalni pismeni uradak dati </a:t>
            </a:r>
            <a:r>
              <a:rPr lang="hr-HR" b="1" dirty="0">
                <a:solidFill>
                  <a:srgbClr val="002060"/>
                </a:solidFill>
              </a:rPr>
              <a:t>kompozicijske smjernice</a:t>
            </a:r>
            <a:r>
              <a:rPr lang="hr-HR" dirty="0"/>
              <a:t>, podsjetiti na </a:t>
            </a:r>
            <a:r>
              <a:rPr lang="hr-HR" b="1" dirty="0">
                <a:solidFill>
                  <a:srgbClr val="002060"/>
                </a:solidFill>
              </a:rPr>
              <a:t>pravopisna pravila </a:t>
            </a:r>
            <a:r>
              <a:rPr lang="hr-HR" dirty="0"/>
              <a:t>– primjena računala u školi i kod kuće</a:t>
            </a:r>
          </a:p>
          <a:p>
            <a:r>
              <a:rPr lang="hr-HR" dirty="0"/>
              <a:t>Maksimalno koristiti </a:t>
            </a:r>
            <a:r>
              <a:rPr lang="hr-HR" b="1" dirty="0">
                <a:solidFill>
                  <a:srgbClr val="002060"/>
                </a:solidFill>
              </a:rPr>
              <a:t>metodu demonstracije, crtanja i praktičnog rada, </a:t>
            </a:r>
            <a:r>
              <a:rPr lang="hr-HR" dirty="0"/>
              <a:t>usmjeravanje na bitno u pojedinoj fazi rada</a:t>
            </a:r>
          </a:p>
          <a:p>
            <a:r>
              <a:rPr lang="hr-HR" b="1" dirty="0">
                <a:solidFill>
                  <a:srgbClr val="002060"/>
                </a:solidFill>
              </a:rPr>
              <a:t>Ne vrednovati </a:t>
            </a:r>
            <a:r>
              <a:rPr lang="hr-HR" dirty="0"/>
              <a:t>pismeni uradak (</a:t>
            </a:r>
            <a:r>
              <a:rPr lang="hr-HR" b="1" dirty="0">
                <a:solidFill>
                  <a:srgbClr val="002060"/>
                </a:solidFill>
              </a:rPr>
              <a:t>negativnom ocjenom</a:t>
            </a:r>
            <a:r>
              <a:rPr lang="hr-HR" dirty="0"/>
              <a:t>), ocjenjivati sadržaj ne rukopis</a:t>
            </a:r>
          </a:p>
          <a:p>
            <a:r>
              <a:rPr lang="hr-HR" dirty="0"/>
              <a:t>Najava promjene aktivnosti</a:t>
            </a:r>
          </a:p>
          <a:p>
            <a:r>
              <a:rPr lang="hr-HR" dirty="0"/>
              <a:t>Preferirati i koristiti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jaču stranu učenika </a:t>
            </a:r>
            <a:r>
              <a:rPr lang="hr-HR" dirty="0"/>
              <a:t>usmeno/pismeno kroz sve predmete prema procjeni predmetnog nastavnika, za postizanje veće uspješnosti u radu</a:t>
            </a:r>
          </a:p>
          <a:p>
            <a:r>
              <a:rPr lang="hr-HR" b="1" dirty="0">
                <a:solidFill>
                  <a:srgbClr val="00B0F0"/>
                </a:solidFill>
              </a:rPr>
              <a:t>Sjedenje kraj učitelja  </a:t>
            </a:r>
            <a:r>
              <a:rPr lang="hr-HR" dirty="0"/>
              <a:t>zbog boljeg uvida</a:t>
            </a:r>
          </a:p>
          <a:p>
            <a:r>
              <a:rPr lang="hr-HR" b="1" dirty="0">
                <a:solidFill>
                  <a:srgbClr val="002060"/>
                </a:solidFill>
              </a:rPr>
              <a:t>Jasno izricanje </a:t>
            </a:r>
            <a:r>
              <a:rPr lang="hr-HR" dirty="0"/>
              <a:t>očekivanog</a:t>
            </a:r>
          </a:p>
          <a:p>
            <a:r>
              <a:rPr lang="hr-HR" dirty="0"/>
              <a:t>Primjena nastavnih sredstava i pomagala: metode fotokopije radova i zadataka, brojevna crta, tablica množenja, kalkulator, računalo, pomagala kod čitanja (prozorčić i dr.)</a:t>
            </a:r>
          </a:p>
        </p:txBody>
      </p:sp>
    </p:spTree>
    <p:extLst>
      <p:ext uri="{BB962C8B-B14F-4D97-AF65-F5344CB8AC3E}">
        <p14:creationId xmlns:p14="http://schemas.microsoft.com/office/powerpoint/2010/main" val="423520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4" y="561109"/>
            <a:ext cx="9308330" cy="5480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VERBALNE PRILAGODBE</a:t>
            </a:r>
            <a:r>
              <a:rPr lang="hr-HR" dirty="0"/>
              <a:t>:</a:t>
            </a:r>
          </a:p>
          <a:p>
            <a:r>
              <a:rPr lang="hr-HR" b="1" dirty="0">
                <a:solidFill>
                  <a:srgbClr val="00B0F0"/>
                </a:solidFill>
              </a:rPr>
              <a:t>Artikulacija čista</a:t>
            </a:r>
            <a:r>
              <a:rPr lang="hr-HR" dirty="0"/>
              <a:t>, </a:t>
            </a:r>
            <a:r>
              <a:rPr lang="hr-HR" dirty="0" err="1"/>
              <a:t>razgovjetna</a:t>
            </a:r>
            <a:r>
              <a:rPr lang="hr-HR" dirty="0"/>
              <a:t>, razumljiva, ritam i tempo izražavanja uredni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Upute kratke</a:t>
            </a:r>
            <a:r>
              <a:rPr lang="hr-HR" dirty="0"/>
              <a:t>, jednostavne, nedvosmislene</a:t>
            </a:r>
          </a:p>
          <a:p>
            <a:r>
              <a:rPr lang="hr-HR" dirty="0"/>
              <a:t>Riječi i rečenice </a:t>
            </a:r>
            <a:r>
              <a:rPr lang="hr-HR" b="1" dirty="0">
                <a:solidFill>
                  <a:srgbClr val="00B0F0"/>
                </a:solidFill>
              </a:rPr>
              <a:t>jednostavnije </a:t>
            </a:r>
            <a:r>
              <a:rPr lang="hr-HR" b="1" dirty="0">
                <a:solidFill>
                  <a:srgbClr val="002060"/>
                </a:solidFill>
              </a:rPr>
              <a:t>sintaktične kompleksnosti</a:t>
            </a:r>
          </a:p>
          <a:p>
            <a:r>
              <a:rPr lang="hr-HR" dirty="0"/>
              <a:t>Izlaganje uskladiti s pojmovnim fondom učenika, koncentracijom i pažnjom</a:t>
            </a:r>
          </a:p>
          <a:p>
            <a:r>
              <a:rPr lang="hr-HR" dirty="0"/>
              <a:t>Prilagoditi kvantitetu i kvalitetu sadržaja </a:t>
            </a:r>
            <a:r>
              <a:rPr lang="hr-HR" dirty="0">
                <a:solidFill>
                  <a:srgbClr val="00B0F0"/>
                </a:solidFill>
              </a:rPr>
              <a:t>čitalačkim sposobnostima</a:t>
            </a:r>
            <a:r>
              <a:rPr lang="hr-HR" dirty="0"/>
              <a:t> učenika</a:t>
            </a:r>
          </a:p>
          <a:p>
            <a:r>
              <a:rPr lang="hr-HR" dirty="0"/>
              <a:t>Dodatno prema potrebi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pročitati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pojasniti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/>
              <a:t>zadatak učeniku 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Složenije upute </a:t>
            </a:r>
            <a:r>
              <a:rPr lang="hr-HR" dirty="0"/>
              <a:t>u rješavanju zadataka ili testova </a:t>
            </a:r>
            <a:r>
              <a:rPr lang="hr-HR" b="1" dirty="0">
                <a:solidFill>
                  <a:srgbClr val="00B0F0"/>
                </a:solidFill>
              </a:rPr>
              <a:t>pojednostaviti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/>
              <a:t>u više lako razumljivih, </a:t>
            </a:r>
            <a:r>
              <a:rPr lang="hr-HR" b="1" dirty="0">
                <a:solidFill>
                  <a:srgbClr val="00B0F0"/>
                </a:solidFill>
              </a:rPr>
              <a:t>jednostavnijih uputa i pitanja</a:t>
            </a:r>
          </a:p>
          <a:p>
            <a:r>
              <a:rPr lang="hr-HR" dirty="0"/>
              <a:t>Koristiti prerađene, </a:t>
            </a:r>
            <a:r>
              <a:rPr lang="hr-HR" b="1" dirty="0">
                <a:solidFill>
                  <a:srgbClr val="0070C0"/>
                </a:solidFill>
              </a:rPr>
              <a:t>sažete i jednostavne tekstove </a:t>
            </a:r>
            <a:r>
              <a:rPr lang="hr-HR" dirty="0"/>
              <a:t>( i kod lektire)</a:t>
            </a:r>
          </a:p>
          <a:p>
            <a:r>
              <a:rPr lang="hr-HR" dirty="0"/>
              <a:t>Koristiti usluge Knjižnice za osobe oštećena vida Zagreb (lektira) </a:t>
            </a:r>
          </a:p>
          <a:p>
            <a:r>
              <a:rPr lang="hr-HR" b="1" dirty="0">
                <a:solidFill>
                  <a:srgbClr val="002060"/>
                </a:solidFill>
              </a:rPr>
              <a:t>Primjena tekstova „Građa lagana za čitanje „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41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033" y="105013"/>
            <a:ext cx="101890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Ulomak iz priče „Šegrt Hlapić“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Kada se dobro naspavao probudio ga je Bundaš, pas od majstora koji je isto tako otišao od kuće u potragu za šegrtom. Tako su njih dvojica nastavila putovanje. Nastavivši putovanje došli su do male sirotinjske kuće iz koje je dopirao plač. Hlapić je odlučio ući i ugledao dječaka Marka. Plakao je jer je na paši izgubio dvije guske koje su bile njegova odgovornost.</a:t>
            </a:r>
            <a:br>
              <a:rPr lang="hr-HR" dirty="0"/>
            </a:br>
            <a:endParaRPr lang="hr-HR" dirty="0"/>
          </a:p>
          <a:p>
            <a:r>
              <a:rPr lang="hr-HR" b="1" dirty="0">
                <a:solidFill>
                  <a:srgbClr val="002060"/>
                </a:solidFill>
              </a:rPr>
              <a:t>Prilagodbe: </a:t>
            </a:r>
          </a:p>
          <a:p>
            <a:pPr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</a:rPr>
              <a:t>lijevo poravnjanje, </a:t>
            </a:r>
          </a:p>
          <a:p>
            <a:pPr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</a:rPr>
              <a:t>jednostavne rečenice (jedna misao , jedna rečenica), </a:t>
            </a:r>
          </a:p>
          <a:p>
            <a:pPr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</a:rPr>
              <a:t>povećan i jednostavan  font (Ariel 12 i više, Dislexy font),</a:t>
            </a:r>
          </a:p>
          <a:p>
            <a:pPr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</a:rPr>
              <a:t>razmak između redova (1,5),  </a:t>
            </a:r>
          </a:p>
          <a:p>
            <a:pPr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</a:rPr>
              <a:t>istaknuti bitne riječi,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b="1" dirty="0">
                <a:solidFill>
                  <a:srgbClr val="002060"/>
                </a:solidFill>
              </a:rPr>
              <a:t>redoslijed rečeničnih dijelova (prvo subjekt)</a:t>
            </a:r>
            <a:br>
              <a:rPr lang="hr-HR" dirty="0"/>
            </a:br>
            <a:r>
              <a:rPr lang="hr-HR" b="1" dirty="0"/>
              <a:t> </a:t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11" y="182880"/>
            <a:ext cx="117739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Bunda</a:t>
            </a:r>
            <a:r>
              <a:rPr lang="hr-HR" b="1" dirty="0"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 ga je 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probudio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 kada se dobro naspavao.</a:t>
            </a:r>
            <a:b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</a:br>
            <a:endParaRPr lang="hr-HR" dirty="0">
              <a:latin typeface="Dyslexie" pitchFamily="2" charset="-18"/>
              <a:ea typeface="Calibri" pitchFamily="34" charset="0"/>
              <a:cs typeface="Times New Roman" pitchFamily="18" charset="0"/>
            </a:endParaRPr>
          </a:p>
          <a:p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Bunda</a:t>
            </a:r>
            <a:r>
              <a:rPr lang="hr-HR" dirty="0"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 je bio 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pas 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koji je 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oti</a:t>
            </a:r>
            <a:r>
              <a:rPr lang="hr-HR" b="1" dirty="0"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ao od kuće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.</a:t>
            </a:r>
            <a:b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</a:br>
            <a:endParaRPr lang="hr-HR" dirty="0">
              <a:latin typeface="Dyslexie" pitchFamily="2" charset="-18"/>
              <a:ea typeface="Calibri" pitchFamily="34" charset="0"/>
              <a:cs typeface="Times New Roman" pitchFamily="18" charset="0"/>
            </a:endParaRPr>
          </a:p>
          <a:p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Tražio je </a:t>
            </a:r>
            <a:r>
              <a:rPr lang="hr-HR" dirty="0"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egrta.</a:t>
            </a:r>
            <a:b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</a:br>
            <a:endParaRPr lang="hr-HR" dirty="0">
              <a:latin typeface="Dyslexie" pitchFamily="2" charset="-18"/>
              <a:ea typeface="Calibri" pitchFamily="34" charset="0"/>
              <a:cs typeface="Times New Roman" pitchFamily="18" charset="0"/>
            </a:endParaRPr>
          </a:p>
          <a:p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Bunda</a:t>
            </a:r>
            <a:r>
              <a:rPr lang="hr-HR" b="1" dirty="0"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 i </a:t>
            </a:r>
            <a:r>
              <a:rPr lang="hr-HR" b="1" dirty="0"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egrt Hlapić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 nastavili su putovanje.</a:t>
            </a:r>
            <a:b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</a:br>
            <a:endParaRPr lang="hr-HR" dirty="0">
              <a:latin typeface="Dyslexie" pitchFamily="2" charset="-18"/>
              <a:ea typeface="Calibri" pitchFamily="34" charset="0"/>
              <a:cs typeface="Times New Roman" pitchFamily="18" charset="0"/>
            </a:endParaRPr>
          </a:p>
          <a:p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Do</a:t>
            </a:r>
            <a:r>
              <a:rPr lang="hr-HR" dirty="0"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li su do male sirotinjske kuće.</a:t>
            </a:r>
            <a:b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</a:br>
            <a:endParaRPr lang="hr-HR" dirty="0">
              <a:latin typeface="Dyslexie" pitchFamily="2" charset="-18"/>
              <a:ea typeface="Calibri" pitchFamily="34" charset="0"/>
              <a:cs typeface="Times New Roman" pitchFamily="18" charset="0"/>
            </a:endParaRPr>
          </a:p>
          <a:p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Iz 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kuće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 se čuo 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plač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.</a:t>
            </a:r>
            <a:b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</a:br>
            <a:endParaRPr lang="hr-HR" dirty="0">
              <a:latin typeface="Dyslexie" pitchFamily="2" charset="-18"/>
              <a:ea typeface="Calibri" pitchFamily="34" charset="0"/>
              <a:cs typeface="Times New Roman" pitchFamily="18" charset="0"/>
            </a:endParaRPr>
          </a:p>
          <a:p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Hlapić je 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odlučio ući.</a:t>
            </a:r>
            <a:b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</a:br>
            <a:endParaRPr lang="hr-HR" dirty="0">
              <a:latin typeface="Dyslexie" pitchFamily="2" charset="-18"/>
              <a:ea typeface="Calibri" pitchFamily="34" charset="0"/>
              <a:cs typeface="Times New Roman" pitchFamily="18" charset="0"/>
            </a:endParaRPr>
          </a:p>
          <a:p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Ugledao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 je dječaka 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Marka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.</a:t>
            </a:r>
            <a:b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</a:br>
            <a:endParaRPr lang="hr-HR" dirty="0">
              <a:latin typeface="Dyslexie" pitchFamily="2" charset="-18"/>
              <a:ea typeface="Calibri" pitchFamily="34" charset="0"/>
              <a:cs typeface="Times New Roman" pitchFamily="18" charset="0"/>
            </a:endParaRPr>
          </a:p>
          <a:p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Dječak</a:t>
            </a:r>
            <a:r>
              <a:rPr lang="hr-HR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 je plakao jer je </a:t>
            </a:r>
            <a:r>
              <a:rPr lang="hr-HR" b="1" dirty="0">
                <a:latin typeface="Dyslexie" pitchFamily="2" charset="-18"/>
                <a:ea typeface="Calibri" pitchFamily="34" charset="0"/>
                <a:cs typeface="Times New Roman" pitchFamily="18" charset="0"/>
              </a:rPr>
              <a:t>izgubio dvije guske.</a:t>
            </a:r>
          </a:p>
          <a:p>
            <a:endParaRPr lang="hr-HR" b="1" dirty="0">
              <a:latin typeface="Dyslexie" pitchFamily="2" charset="-18"/>
              <a:cs typeface="Times New Roman" pitchFamily="18" charset="0"/>
            </a:endParaRPr>
          </a:p>
          <a:p>
            <a:endParaRPr lang="hr-HR" b="1" dirty="0">
              <a:latin typeface="Dyslexie" pitchFamily="2" charset="-18"/>
              <a:cs typeface="Times New Roman" pitchFamily="18" charset="0"/>
            </a:endParaRPr>
          </a:p>
          <a:p>
            <a:r>
              <a:rPr lang="hr-HR" b="1">
                <a:latin typeface="Dyslexie" pitchFamily="2" charset="-18"/>
                <a:cs typeface="Times New Roman" pitchFamily="18" charset="0"/>
              </a:rPr>
              <a:t>(Dislexie </a:t>
            </a:r>
            <a:r>
              <a:rPr lang="hr-HR" b="1" dirty="0">
                <a:latin typeface="Dyslexie" pitchFamily="2" charset="-18"/>
                <a:cs typeface="Times New Roman" pitchFamily="18" charset="0"/>
              </a:rPr>
              <a:t>font)</a:t>
            </a:r>
            <a:endParaRPr lang="hr-H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1273" y="274320"/>
            <a:ext cx="8453122" cy="6296297"/>
          </a:xfrm>
        </p:spPr>
        <p:txBody>
          <a:bodyPr>
            <a:noAutofit/>
          </a:bodyPr>
          <a:lstStyle/>
          <a:p>
            <a:pPr indent="-396000">
              <a:lnSpc>
                <a:spcPct val="150000"/>
              </a:lnSpc>
            </a:pPr>
            <a:r>
              <a:rPr lang="hr-HR" sz="2000" dirty="0"/>
              <a:t>Sistematski  </a:t>
            </a:r>
            <a:r>
              <a:rPr lang="hr-HR" sz="2000" b="1" dirty="0">
                <a:solidFill>
                  <a:srgbClr val="00B0F0"/>
                </a:solidFill>
              </a:rPr>
              <a:t>provjeravati razumijevanje </a:t>
            </a:r>
            <a:r>
              <a:rPr lang="hr-HR" sz="2000" dirty="0"/>
              <a:t>sadržaja, dati dodatna pojašnjenja (provjeravati razumijevanje  zadatka tako da učenik ponovi zadano)</a:t>
            </a:r>
          </a:p>
          <a:p>
            <a:pPr indent="-396000">
              <a:lnSpc>
                <a:spcPct val="150000"/>
              </a:lnSpc>
            </a:pPr>
            <a:r>
              <a:rPr lang="hr-HR" sz="2000" dirty="0"/>
              <a:t>Kontinuirano kroz sve sadržaje </a:t>
            </a:r>
            <a:r>
              <a:rPr lang="hr-HR" sz="2000" b="1" dirty="0">
                <a:solidFill>
                  <a:srgbClr val="0070C0"/>
                </a:solidFill>
              </a:rPr>
              <a:t>rad na razvoju rječnika </a:t>
            </a:r>
            <a:r>
              <a:rPr lang="hr-HR" sz="2000" dirty="0"/>
              <a:t>/jezika</a:t>
            </a:r>
          </a:p>
          <a:p>
            <a:pPr indent="-396000">
              <a:lnSpc>
                <a:spcPct val="150000"/>
              </a:lnSpc>
            </a:pPr>
            <a:r>
              <a:rPr lang="hr-HR" sz="2000" dirty="0"/>
              <a:t>Primjena </a:t>
            </a:r>
            <a:r>
              <a:rPr lang="hr-HR" sz="2000" b="1" dirty="0">
                <a:solidFill>
                  <a:srgbClr val="00B0F0"/>
                </a:solidFill>
              </a:rPr>
              <a:t>metoda motivacije i pohvale </a:t>
            </a:r>
            <a:r>
              <a:rPr lang="hr-HR" sz="2000" dirty="0"/>
              <a:t>(pohvaliti svaki napredak učenika, </a:t>
            </a:r>
            <a:r>
              <a:rPr lang="hr-HR" sz="2000" b="1" dirty="0">
                <a:solidFill>
                  <a:srgbClr val="00B0F0"/>
                </a:solidFill>
              </a:rPr>
              <a:t>isticati jake strane</a:t>
            </a:r>
            <a:r>
              <a:rPr lang="hr-HR" sz="2000" dirty="0"/>
              <a:t>, usmjeravati pažnju i koncentraciju na zadatak)</a:t>
            </a:r>
          </a:p>
          <a:p>
            <a:pPr indent="-396000">
              <a:lnSpc>
                <a:spcPct val="150000"/>
              </a:lnSpc>
            </a:pPr>
            <a:r>
              <a:rPr lang="hr-HR" sz="2000" b="1" dirty="0">
                <a:solidFill>
                  <a:srgbClr val="00B0F0"/>
                </a:solidFill>
              </a:rPr>
              <a:t>Individualiziran pristup</a:t>
            </a:r>
            <a:r>
              <a:rPr lang="hr-HR" sz="2000" dirty="0"/>
              <a:t> nastavnika kroz sve predmete, davanje </a:t>
            </a:r>
            <a:r>
              <a:rPr lang="hr-HR" sz="2000" b="1" dirty="0">
                <a:solidFill>
                  <a:srgbClr val="00B0F0"/>
                </a:solidFill>
              </a:rPr>
              <a:t>uputa, pojašnjenja</a:t>
            </a:r>
            <a:r>
              <a:rPr lang="hr-HR" sz="2000" dirty="0"/>
              <a:t>, kontinuirani nadzor i pomoć učeniku za postizanje veće uspješnosti i kvalitetnijeg odgojno – obrazovnog procesa, uz preferiranje jače strane učenika (u skladu s vrstom teškoće).</a:t>
            </a:r>
          </a:p>
        </p:txBody>
      </p:sp>
    </p:spTree>
    <p:extLst>
      <p:ext uri="{BB962C8B-B14F-4D97-AF65-F5344CB8AC3E}">
        <p14:creationId xmlns:p14="http://schemas.microsoft.com/office/powerpoint/2010/main" val="53763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311726" y="358054"/>
            <a:ext cx="9019309" cy="5741409"/>
          </a:xfrm>
        </p:spPr>
        <p:txBody>
          <a:bodyPr>
            <a:normAutofit/>
          </a:bodyPr>
          <a:lstStyle/>
          <a:p>
            <a:pPr algn="just"/>
            <a:r>
              <a:rPr lang="hr-HR" sz="2700" dirty="0">
                <a:solidFill>
                  <a:schemeClr val="accent1">
                    <a:lumMod val="75000"/>
                  </a:schemeClr>
                </a:solidFill>
              </a:rPr>
              <a:t>Posljedice ne prepoznatih, ne adekvatno tretiranih ili zanemarenih teškoća mogu za dijete biti razorne, osobito ako se na vrijeme ne prepozna, dijagnosticira i pravilno ne tretira. Ne sposobnost djeteta da svlada tečno čitanje, što je osnovna zadaća u početku školovanja, nailazi na nerazumijevanje okoline i netolerantnost. Dijete se etiketira kao lijeno, neinteligentno pa i zločesto, gubi samopouzdanje te stvara sliku o sebi kao neuspješnoj osobi. Posljedice mogu uzrokovati  narušene obiteljske odnose te devijantna ponašanja u adolescentnoj dobi.  </a:t>
            </a:r>
          </a:p>
        </p:txBody>
      </p:sp>
    </p:spTree>
    <p:extLst>
      <p:ext uri="{BB962C8B-B14F-4D97-AF65-F5344CB8AC3E}">
        <p14:creationId xmlns:p14="http://schemas.microsoft.com/office/powerpoint/2010/main" val="367857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87136" y="1070263"/>
            <a:ext cx="8286867" cy="443691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Rana detekcija (učitelj),intervencija (Stručni tim škole), dijagnostika (logoped – psiholog) i primjerena edukacija je apsolutno KLJUČNA, kako bi učenicima pomogli u pozitivnoj afirmaciji, stvaranju bolje slike o sebi i društveno prihvatljivim osobama, jer oni na to imaju PRAVO!!!</a:t>
            </a:r>
          </a:p>
        </p:txBody>
      </p:sp>
    </p:spTree>
    <p:extLst>
      <p:ext uri="{BB962C8B-B14F-4D97-AF65-F5344CB8AC3E}">
        <p14:creationId xmlns:p14="http://schemas.microsoft.com/office/powerpoint/2010/main" val="363827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13183"/>
            <a:ext cx="9144000" cy="2396780"/>
          </a:xfrm>
        </p:spPr>
        <p:txBody>
          <a:bodyPr>
            <a:normAutofit/>
          </a:bodyPr>
          <a:lstStyle/>
          <a:p>
            <a:pPr algn="l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Školska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godina:___________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škola:____________________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Ime i prezime učenika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 razred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__________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me i prezime učitelja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______________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175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LISTA PROCJENE OSOB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OSTI ŠKOLSKOG UČENJA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</a:rPr>
              <a:t>Ivanči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</a:rPr>
              <a:t>, Đ. i Češi, M., 2017., Različiti učenici različite potrebe </a:t>
            </a:r>
          </a:p>
        </p:txBody>
      </p:sp>
    </p:spTree>
    <p:extLst>
      <p:ext uri="{BB962C8B-B14F-4D97-AF65-F5344CB8AC3E}">
        <p14:creationId xmlns:p14="http://schemas.microsoft.com/office/powerpoint/2010/main" val="397331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4" y="1091045"/>
            <a:ext cx="8596668" cy="4950316"/>
          </a:xfrm>
        </p:spPr>
        <p:txBody>
          <a:bodyPr>
            <a:normAutofit/>
          </a:bodyPr>
          <a:lstStyle/>
          <a:p>
            <a:r>
              <a:rPr lang="hr-HR" sz="2200" dirty="0"/>
              <a:t>Teškoće koje se odražavaju u </a:t>
            </a:r>
            <a:r>
              <a:rPr lang="hr-HR" sz="2200" b="1" dirty="0">
                <a:solidFill>
                  <a:srgbClr val="0070C0"/>
                </a:solidFill>
              </a:rPr>
              <a:t>čitanju</a:t>
            </a:r>
            <a:r>
              <a:rPr lang="hr-HR" sz="2200" dirty="0">
                <a:solidFill>
                  <a:srgbClr val="0070C0"/>
                </a:solidFill>
              </a:rPr>
              <a:t>, </a:t>
            </a:r>
            <a:r>
              <a:rPr lang="hr-HR" sz="2200" b="1" dirty="0">
                <a:solidFill>
                  <a:srgbClr val="0070C0"/>
                </a:solidFill>
              </a:rPr>
              <a:t>pisanju</a:t>
            </a:r>
            <a:r>
              <a:rPr lang="hr-HR" sz="2200" dirty="0">
                <a:solidFill>
                  <a:srgbClr val="0070C0"/>
                </a:solidFill>
              </a:rPr>
              <a:t> </a:t>
            </a:r>
            <a:r>
              <a:rPr lang="hr-HR" sz="2200" dirty="0"/>
              <a:t>i/ili </a:t>
            </a:r>
            <a:r>
              <a:rPr lang="hr-HR" sz="2200" b="1" dirty="0">
                <a:solidFill>
                  <a:srgbClr val="002060"/>
                </a:solidFill>
              </a:rPr>
              <a:t>računanju</a:t>
            </a:r>
            <a:r>
              <a:rPr lang="hr-HR" sz="2200" dirty="0"/>
              <a:t> i rezultat su  specifičnih nedostataka u nekom od segmenata odgovornih za  usvajanje ovih akademskih vještina</a:t>
            </a:r>
          </a:p>
          <a:p>
            <a:r>
              <a:rPr lang="hr-HR" sz="2200" dirty="0"/>
              <a:t>Nije uvjetovano.</a:t>
            </a:r>
          </a:p>
          <a:p>
            <a:r>
              <a:rPr lang="hr-HR" sz="2200" dirty="0"/>
              <a:t>- intelektualnim deficitom, </a:t>
            </a:r>
          </a:p>
          <a:p>
            <a:r>
              <a:rPr lang="hr-HR" sz="2200" dirty="0"/>
              <a:t>manjkom socio-kulturnih prilika, </a:t>
            </a:r>
          </a:p>
          <a:p>
            <a:r>
              <a:rPr lang="hr-HR" sz="2200" dirty="0"/>
              <a:t>načinom poučavanja niti poznatim neurološkim oštećenjima,</a:t>
            </a:r>
          </a:p>
          <a:p>
            <a:r>
              <a:rPr lang="hr-HR" sz="2200" dirty="0"/>
              <a:t> postoje genetske predispozicije</a:t>
            </a:r>
          </a:p>
        </p:txBody>
      </p:sp>
    </p:spTree>
    <p:extLst>
      <p:ext uri="{BB962C8B-B14F-4D97-AF65-F5344CB8AC3E}">
        <p14:creationId xmlns:p14="http://schemas.microsoft.com/office/powerpoint/2010/main" val="230282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7" y="0"/>
            <a:ext cx="115736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0" y="169817"/>
            <a:ext cx="11989140" cy="66881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09006"/>
            <a:ext cx="12357462" cy="73413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822" y="-209006"/>
            <a:ext cx="12570822" cy="75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72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2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3776" y="222443"/>
            <a:ext cx="7766936" cy="889384"/>
          </a:xfrm>
        </p:spPr>
        <p:txBody>
          <a:bodyPr/>
          <a:lstStyle/>
          <a:p>
            <a:pPr algn="l"/>
            <a:r>
              <a:rPr lang="hr-HR" dirty="0"/>
              <a:t>Poznati </a:t>
            </a:r>
            <a:r>
              <a:rPr lang="hr-HR" dirty="0" err="1"/>
              <a:t>dislektičari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00100" y="1828799"/>
            <a:ext cx="2150918" cy="474864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 dirty="0">
                <a:solidFill>
                  <a:schemeClr val="tx1"/>
                </a:solidFill>
              </a:rPr>
              <a:t>Dokaz za to su: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Thomas Edison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G. Bell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Issac</a:t>
            </a:r>
            <a:r>
              <a:rPr lang="hr-HR" dirty="0">
                <a:solidFill>
                  <a:schemeClr val="tx1"/>
                </a:solidFill>
              </a:rPr>
              <a:t> Newton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A. Einstein 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Charls</a:t>
            </a:r>
            <a:r>
              <a:rPr lang="hr-HR" dirty="0">
                <a:solidFill>
                  <a:schemeClr val="tx1"/>
                </a:solidFill>
              </a:rPr>
              <a:t> Darwin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Michelangelo</a:t>
            </a:r>
            <a:endParaRPr lang="hr-HR" dirty="0">
              <a:solidFill>
                <a:schemeClr val="tx1"/>
              </a:solidFill>
            </a:endParaRPr>
          </a:p>
          <a:p>
            <a:pPr algn="l"/>
            <a:r>
              <a:rPr lang="hr-HR" dirty="0">
                <a:solidFill>
                  <a:schemeClr val="tx1"/>
                </a:solidFill>
              </a:rPr>
              <a:t>Leonardo da Vinci   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Pablo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Pikaso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Vincent van Gogh</a:t>
            </a: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6255326" y="1828798"/>
            <a:ext cx="2857501" cy="474864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/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Winston</a:t>
            </a:r>
            <a:r>
              <a:rPr lang="hr-HR" dirty="0">
                <a:solidFill>
                  <a:schemeClr val="tx1"/>
                </a:solidFill>
              </a:rPr>
              <a:t> Churchill 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J.F. Kennedy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G.W. </a:t>
            </a:r>
            <a:r>
              <a:rPr lang="hr-HR" dirty="0" err="1">
                <a:solidFill>
                  <a:schemeClr val="tx1"/>
                </a:solidFill>
              </a:rPr>
              <a:t>Busch</a:t>
            </a:r>
            <a:endParaRPr lang="hr-HR" dirty="0">
              <a:solidFill>
                <a:schemeClr val="tx1"/>
              </a:solidFill>
            </a:endParaRPr>
          </a:p>
          <a:p>
            <a:pPr algn="l"/>
            <a:r>
              <a:rPr lang="hr-HR" dirty="0">
                <a:solidFill>
                  <a:schemeClr val="tx1"/>
                </a:solidFill>
              </a:rPr>
              <a:t>Walt Disney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Tom Cruise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Dastin</a:t>
            </a:r>
            <a:r>
              <a:rPr lang="hr-HR" dirty="0">
                <a:solidFill>
                  <a:schemeClr val="tx1"/>
                </a:solidFill>
              </a:rPr>
              <a:t> Hoffman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Sylvester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Stallone</a:t>
            </a:r>
            <a:endParaRPr lang="hr-HR" dirty="0">
              <a:solidFill>
                <a:schemeClr val="tx1"/>
              </a:solidFill>
            </a:endParaRP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Antony</a:t>
            </a:r>
            <a:r>
              <a:rPr lang="hr-HR" dirty="0">
                <a:solidFill>
                  <a:schemeClr val="tx1"/>
                </a:solidFill>
              </a:rPr>
              <a:t> Hopkins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Cher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John Lennon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Jamie</a:t>
            </a:r>
            <a:r>
              <a:rPr lang="hr-HR" dirty="0">
                <a:solidFill>
                  <a:schemeClr val="tx1"/>
                </a:solidFill>
              </a:rPr>
              <a:t> Oliver</a:t>
            </a:r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815686" y="1111826"/>
            <a:ext cx="7985414" cy="716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Osobe s disleksijom, unatoč teškoćama, mogu iskazati svoju nadarenost u različitim područjima.</a:t>
            </a: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3678381" y="1828797"/>
            <a:ext cx="2078182" cy="4748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/>
          </a:p>
          <a:p>
            <a:pPr algn="l"/>
            <a:r>
              <a:rPr lang="hr-HR" dirty="0">
                <a:solidFill>
                  <a:schemeClr val="tx1"/>
                </a:solidFill>
              </a:rPr>
              <a:t>Pierre </a:t>
            </a:r>
            <a:r>
              <a:rPr lang="hr-HR" dirty="0" err="1">
                <a:solidFill>
                  <a:schemeClr val="tx1"/>
                </a:solidFill>
              </a:rPr>
              <a:t>Currie</a:t>
            </a:r>
            <a:endParaRPr lang="hr-HR" dirty="0">
              <a:solidFill>
                <a:schemeClr val="tx1"/>
              </a:solidFill>
            </a:endParaRP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W.A.Mozart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Agata </a:t>
            </a:r>
            <a:r>
              <a:rPr lang="hr-HR" dirty="0" err="1">
                <a:solidFill>
                  <a:schemeClr val="tx1"/>
                </a:solidFill>
              </a:rPr>
              <a:t>Christi</a:t>
            </a:r>
            <a:r>
              <a:rPr lang="hr-HR" dirty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E. Hemingway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Mark</a:t>
            </a:r>
            <a:r>
              <a:rPr lang="hr-HR" dirty="0">
                <a:solidFill>
                  <a:schemeClr val="tx1"/>
                </a:solidFill>
              </a:rPr>
              <a:t> Twain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H.Ch</a:t>
            </a:r>
            <a:r>
              <a:rPr lang="hr-HR" dirty="0">
                <a:solidFill>
                  <a:schemeClr val="tx1"/>
                </a:solidFill>
              </a:rPr>
              <a:t>. Anderson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Muhamed Ali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Robbie</a:t>
            </a:r>
            <a:r>
              <a:rPr lang="hr-HR" dirty="0">
                <a:solidFill>
                  <a:schemeClr val="tx1"/>
                </a:solidFill>
              </a:rPr>
              <a:t> Williams</a:t>
            </a:r>
          </a:p>
          <a:p>
            <a:pPr algn="l"/>
            <a:r>
              <a:rPr lang="hr-HR" dirty="0" err="1">
                <a:solidFill>
                  <a:schemeClr val="tx1"/>
                </a:solidFill>
              </a:rPr>
              <a:t>Andy</a:t>
            </a:r>
            <a:r>
              <a:rPr lang="hr-HR" dirty="0">
                <a:solidFill>
                  <a:schemeClr val="tx1"/>
                </a:solidFill>
              </a:rPr>
              <a:t> Warhol</a:t>
            </a:r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331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DISLEXIA – </a:t>
            </a:r>
            <a:r>
              <a:rPr lang="hr-HR" sz="1800" dirty="0"/>
              <a:t>poremećaj čitanja(dugoročne teškoće u čitanju u smislu točnosti i tečnosti čitanja te razumijevanja pročitanog)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8930" y="1724890"/>
            <a:ext cx="9082270" cy="48837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KAKO PREPOZNATI DISLEKTIČNO DIJETE U RAZREDU</a:t>
            </a:r>
          </a:p>
          <a:p>
            <a:r>
              <a:rPr lang="hr-HR" dirty="0"/>
              <a:t>Teškoće povezivanja:</a:t>
            </a:r>
          </a:p>
          <a:p>
            <a:r>
              <a:rPr lang="hr-HR" dirty="0"/>
              <a:t>grafema s fonemom (slovo – glas)</a:t>
            </a:r>
          </a:p>
          <a:p>
            <a:r>
              <a:rPr lang="hr-HR" dirty="0"/>
              <a:t>glasova i slogova u riječi</a:t>
            </a:r>
          </a:p>
          <a:p>
            <a:r>
              <a:rPr lang="hr-HR" dirty="0"/>
              <a:t>Strukturalne pogreške – premještanje ili umetanje(vrata – trava; novi – vino)</a:t>
            </a:r>
          </a:p>
          <a:p>
            <a:r>
              <a:rPr lang="hr-HR" dirty="0"/>
              <a:t>Zamjene grafički sličnih slova (b-d; </a:t>
            </a:r>
            <a:r>
              <a:rPr lang="hr-HR" dirty="0" err="1"/>
              <a:t>b-p;m-n;n-u;a-e,s-z,š-ž</a:t>
            </a:r>
            <a:r>
              <a:rPr lang="hr-HR" dirty="0"/>
              <a:t>, dobar-bodar; </a:t>
            </a:r>
            <a:r>
              <a:rPr lang="hr-HR" dirty="0" err="1"/>
              <a:t>bebica-dedica;bili-pili;nema-mene</a:t>
            </a:r>
            <a:r>
              <a:rPr lang="hr-HR" dirty="0"/>
              <a:t>)</a:t>
            </a:r>
          </a:p>
          <a:p>
            <a:r>
              <a:rPr lang="hr-HR" dirty="0"/>
              <a:t>Zamjene fonetski sličnih slova (d-</a:t>
            </a:r>
            <a:r>
              <a:rPr lang="hr-HR" dirty="0" err="1"/>
              <a:t>t,g</a:t>
            </a:r>
            <a:r>
              <a:rPr lang="hr-HR" dirty="0"/>
              <a:t>-</a:t>
            </a:r>
            <a:r>
              <a:rPr lang="hr-HR" dirty="0" err="1"/>
              <a:t>k,b</a:t>
            </a:r>
            <a:r>
              <a:rPr lang="hr-HR" dirty="0"/>
              <a:t>-</a:t>
            </a:r>
            <a:r>
              <a:rPr lang="hr-HR" dirty="0" err="1"/>
              <a:t>p,z</a:t>
            </a:r>
            <a:r>
              <a:rPr lang="hr-HR" dirty="0"/>
              <a:t>-</a:t>
            </a:r>
            <a:r>
              <a:rPr lang="hr-HR" dirty="0" err="1"/>
              <a:t>s,drži</a:t>
            </a:r>
            <a:r>
              <a:rPr lang="hr-HR" dirty="0"/>
              <a:t>-</a:t>
            </a:r>
            <a:r>
              <a:rPr lang="hr-HR" dirty="0" err="1"/>
              <a:t>trži,brati</a:t>
            </a:r>
            <a:r>
              <a:rPr lang="hr-HR" dirty="0"/>
              <a:t>-</a:t>
            </a:r>
            <a:r>
              <a:rPr lang="hr-HR" dirty="0" err="1"/>
              <a:t>prati,grije</a:t>
            </a:r>
            <a:r>
              <a:rPr lang="hr-HR" dirty="0"/>
              <a:t>-krije)</a:t>
            </a:r>
          </a:p>
          <a:p>
            <a:r>
              <a:rPr lang="hr-HR" dirty="0"/>
              <a:t>Zamjene fonema (</a:t>
            </a:r>
            <a:r>
              <a:rPr lang="hr-HR" dirty="0" err="1"/>
              <a:t>on-no;ej-je;mi-im;od-do</a:t>
            </a:r>
            <a:r>
              <a:rPr lang="hr-HR" dirty="0"/>
              <a:t>)</a:t>
            </a:r>
          </a:p>
          <a:p>
            <a:r>
              <a:rPr lang="hr-HR" dirty="0"/>
              <a:t>Zamjene riječi – pogađanje (mračni- </a:t>
            </a:r>
            <a:r>
              <a:rPr lang="hr-HR" dirty="0" err="1"/>
              <a:t>mačka;dobar-obad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5155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5420" y="284789"/>
            <a:ext cx="7766936" cy="806256"/>
          </a:xfrm>
        </p:spPr>
        <p:txBody>
          <a:bodyPr/>
          <a:lstStyle/>
          <a:p>
            <a:pPr algn="l"/>
            <a:r>
              <a:rPr lang="hr-HR" dirty="0"/>
              <a:t>Literatura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6973" y="1174172"/>
            <a:ext cx="8582891" cy="5611091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hr-HR" sz="4000" dirty="0">
                <a:solidFill>
                  <a:schemeClr val="tx1"/>
                </a:solidFill>
              </a:rPr>
              <a:t>Pravilnik o osnovno školskom i srednjoškolskom  odgoju i obrazovanju učenika s teškoćama u razvoju: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sz="4000" dirty="0">
                <a:solidFill>
                  <a:schemeClr val="tx1"/>
                </a:solidFill>
              </a:rPr>
              <a:t>Programska potpora – primjereni programi (čl.5)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sz="4000" dirty="0">
                <a:solidFill>
                  <a:schemeClr val="tx1"/>
                </a:solidFill>
              </a:rPr>
              <a:t>Profesionalna potpora – čl.18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sz="4000" dirty="0">
                <a:solidFill>
                  <a:schemeClr val="tx1"/>
                </a:solidFill>
              </a:rPr>
              <a:t>Orijentacijska lista vrsta teškoća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hr-HR" sz="4000" dirty="0">
              <a:solidFill>
                <a:schemeClr val="tx1"/>
              </a:solidFill>
            </a:endParaRP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Disleksija – </a:t>
            </a:r>
            <a:r>
              <a:rPr lang="hr-HR" sz="4000" dirty="0" err="1">
                <a:solidFill>
                  <a:schemeClr val="tx1"/>
                </a:solidFill>
              </a:rPr>
              <a:t>T.R.Miles</a:t>
            </a:r>
            <a:r>
              <a:rPr lang="hr-HR" sz="4000" dirty="0">
                <a:solidFill>
                  <a:schemeClr val="tx1"/>
                </a:solidFill>
              </a:rPr>
              <a:t> – </a:t>
            </a:r>
            <a:r>
              <a:rPr lang="hr-HR" sz="4000" dirty="0" err="1">
                <a:solidFill>
                  <a:schemeClr val="tx1"/>
                </a:solidFill>
              </a:rPr>
              <a:t>Elaine</a:t>
            </a:r>
            <a:r>
              <a:rPr lang="hr-HR" sz="4000" dirty="0">
                <a:solidFill>
                  <a:schemeClr val="tx1"/>
                </a:solidFill>
              </a:rPr>
              <a:t> </a:t>
            </a:r>
            <a:r>
              <a:rPr lang="hr-HR" sz="4000" dirty="0" err="1">
                <a:solidFill>
                  <a:schemeClr val="tx1"/>
                </a:solidFill>
              </a:rPr>
              <a:t>Miles</a:t>
            </a:r>
            <a:endParaRPr lang="hr-HR" sz="4000" dirty="0">
              <a:solidFill>
                <a:schemeClr val="tx1"/>
              </a:solidFill>
            </a:endParaRP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Dar disleksije – R.D. Davis, Alineja</a:t>
            </a: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Disleksija (Vodič kroz disleksiju, dispraksiju i druge teškoće u učenju) – V. </a:t>
            </a:r>
            <a:r>
              <a:rPr lang="hr-HR" sz="4000" dirty="0" err="1">
                <a:solidFill>
                  <a:schemeClr val="tx1"/>
                </a:solidFill>
              </a:rPr>
              <a:t>Muter</a:t>
            </a:r>
            <a:r>
              <a:rPr lang="hr-HR" sz="4000" dirty="0">
                <a:solidFill>
                  <a:schemeClr val="tx1"/>
                </a:solidFill>
              </a:rPr>
              <a:t> – H. </a:t>
            </a:r>
            <a:r>
              <a:rPr lang="hr-HR" sz="4000" dirty="0" err="1">
                <a:solidFill>
                  <a:schemeClr val="tx1"/>
                </a:solidFill>
              </a:rPr>
              <a:t>Likerman</a:t>
            </a:r>
            <a:endParaRPr lang="hr-HR" sz="4000" dirty="0">
              <a:solidFill>
                <a:schemeClr val="tx1"/>
              </a:solidFill>
            </a:endParaRP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Kako pomoći djetetu s teškoćama u čitanju i pisanju – I. </a:t>
            </a:r>
            <a:r>
              <a:rPr lang="hr-HR" sz="4000" dirty="0" err="1">
                <a:solidFill>
                  <a:schemeClr val="tx1"/>
                </a:solidFill>
              </a:rPr>
              <a:t>Posokhova</a:t>
            </a:r>
            <a:r>
              <a:rPr lang="hr-HR" sz="4000" dirty="0">
                <a:solidFill>
                  <a:schemeClr val="tx1"/>
                </a:solidFill>
              </a:rPr>
              <a:t>, Ostvarenje</a:t>
            </a: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Teškoće u čitanju i pisanju – Matanić-</a:t>
            </a:r>
            <a:r>
              <a:rPr lang="hr-HR" sz="4000" dirty="0" err="1">
                <a:solidFill>
                  <a:schemeClr val="tx1"/>
                </a:solidFill>
              </a:rPr>
              <a:t>Mamužić</a:t>
            </a:r>
            <a:endParaRPr lang="hr-HR" sz="4000" dirty="0">
              <a:solidFill>
                <a:schemeClr val="tx1"/>
              </a:solidFill>
            </a:endParaRP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Jezične teškoće školske djece – M. </a:t>
            </a:r>
            <a:r>
              <a:rPr lang="hr-HR" sz="4000" dirty="0" err="1">
                <a:solidFill>
                  <a:schemeClr val="tx1"/>
                </a:solidFill>
              </a:rPr>
              <a:t>Ljubešić</a:t>
            </a:r>
            <a:endParaRPr lang="hr-HR" sz="4000" dirty="0">
              <a:solidFill>
                <a:schemeClr val="tx1"/>
              </a:solidFill>
            </a:endParaRP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Igre  čitanja i pisanja (Aktivnosti za razvoj </a:t>
            </a:r>
            <a:r>
              <a:rPr lang="hr-HR" sz="4000" dirty="0" err="1">
                <a:solidFill>
                  <a:schemeClr val="tx1"/>
                </a:solidFill>
              </a:rPr>
              <a:t>predčitačkih</a:t>
            </a:r>
            <a:r>
              <a:rPr lang="hr-HR" sz="4000" dirty="0">
                <a:solidFill>
                  <a:schemeClr val="tx1"/>
                </a:solidFill>
              </a:rPr>
              <a:t> vještina početnog čitanja i pisanja u predškolskoj dobi i prvom razredu) – S. </a:t>
            </a:r>
            <a:r>
              <a:rPr lang="hr-HR" sz="4000" dirty="0" err="1">
                <a:solidFill>
                  <a:schemeClr val="tx1"/>
                </a:solidFill>
              </a:rPr>
              <a:t>Moomaw</a:t>
            </a:r>
            <a:r>
              <a:rPr lang="hr-HR" sz="4000" dirty="0">
                <a:solidFill>
                  <a:schemeClr val="tx1"/>
                </a:solidFill>
              </a:rPr>
              <a:t> i </a:t>
            </a:r>
            <a:r>
              <a:rPr lang="hr-HR" sz="4000" dirty="0" err="1">
                <a:solidFill>
                  <a:schemeClr val="tx1"/>
                </a:solidFill>
              </a:rPr>
              <a:t>B.Hieronymus</a:t>
            </a:r>
            <a:r>
              <a:rPr lang="hr-HR" sz="4000" dirty="0">
                <a:solidFill>
                  <a:schemeClr val="tx1"/>
                </a:solidFill>
              </a:rPr>
              <a:t>, Ostvarenje</a:t>
            </a: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Ples pisanja – R.A. </a:t>
            </a:r>
            <a:r>
              <a:rPr lang="hr-HR" sz="4000" dirty="0" err="1">
                <a:solidFill>
                  <a:schemeClr val="tx1"/>
                </a:solidFill>
              </a:rPr>
              <a:t>Oussoren</a:t>
            </a:r>
            <a:r>
              <a:rPr lang="hr-HR" sz="4000" dirty="0">
                <a:solidFill>
                  <a:schemeClr val="tx1"/>
                </a:solidFill>
              </a:rPr>
              <a:t>, Ostvarenje</a:t>
            </a: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Ti nevjerojatni ljevaci – A. </a:t>
            </a:r>
            <a:r>
              <a:rPr lang="hr-HR" sz="4000" dirty="0" err="1">
                <a:solidFill>
                  <a:schemeClr val="tx1"/>
                </a:solidFill>
              </a:rPr>
              <a:t>Semenovic</a:t>
            </a:r>
            <a:r>
              <a:rPr lang="hr-HR" sz="40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Matematika bez suza – prof. </a:t>
            </a:r>
            <a:r>
              <a:rPr lang="hr-HR" sz="4000" dirty="0" err="1">
                <a:solidFill>
                  <a:schemeClr val="tx1"/>
                </a:solidFill>
              </a:rPr>
              <a:t>C.Sharma</a:t>
            </a:r>
            <a:endParaRPr lang="hr-HR" sz="4000" dirty="0">
              <a:solidFill>
                <a:schemeClr val="tx1"/>
              </a:solidFill>
            </a:endParaRPr>
          </a:p>
          <a:p>
            <a:pPr algn="l"/>
            <a:r>
              <a:rPr lang="hr-HR" sz="4000" dirty="0" err="1">
                <a:solidFill>
                  <a:schemeClr val="tx1"/>
                </a:solidFill>
              </a:rPr>
              <a:t>Diskalkulija</a:t>
            </a:r>
            <a:r>
              <a:rPr lang="hr-HR" sz="4000" dirty="0">
                <a:solidFill>
                  <a:schemeClr val="tx1"/>
                </a:solidFill>
              </a:rPr>
              <a:t> – </a:t>
            </a:r>
            <a:r>
              <a:rPr lang="hr-HR" sz="4000" dirty="0" err="1">
                <a:solidFill>
                  <a:schemeClr val="tx1"/>
                </a:solidFill>
              </a:rPr>
              <a:t>Roint</a:t>
            </a:r>
            <a:r>
              <a:rPr lang="hr-HR" sz="4000" dirty="0">
                <a:solidFill>
                  <a:schemeClr val="tx1"/>
                </a:solidFill>
              </a:rPr>
              <a:t> Bird</a:t>
            </a:r>
          </a:p>
          <a:p>
            <a:pPr algn="l"/>
            <a:r>
              <a:rPr lang="hr-HR" sz="4000" dirty="0">
                <a:solidFill>
                  <a:schemeClr val="tx1"/>
                </a:solidFill>
              </a:rPr>
              <a:t>Diferencirana nastava u </a:t>
            </a:r>
            <a:r>
              <a:rPr lang="hr-HR" sz="4000" dirty="0" err="1">
                <a:solidFill>
                  <a:schemeClr val="tx1"/>
                </a:solidFill>
              </a:rPr>
              <a:t>inkluzivnoj</a:t>
            </a:r>
            <a:r>
              <a:rPr lang="hr-HR" sz="4000" dirty="0">
                <a:solidFill>
                  <a:schemeClr val="tx1"/>
                </a:solidFill>
              </a:rPr>
              <a:t> školi – Đurđica Ivančić</a:t>
            </a:r>
          </a:p>
        </p:txBody>
      </p:sp>
    </p:spTree>
    <p:extLst>
      <p:ext uri="{BB962C8B-B14F-4D97-AF65-F5344CB8AC3E}">
        <p14:creationId xmlns:p14="http://schemas.microsoft.com/office/powerpoint/2010/main" val="1227070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10492" y="831272"/>
            <a:ext cx="8915400" cy="5237019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2600" dirty="0"/>
              <a:t>Građa lagana za čitanje (Jezično i grafički prilagođeni tekstovi po smjernicama Građa lagana za čitanje), Zaklada „Čujem - Vjerujem - Vidim”</a:t>
            </a:r>
          </a:p>
          <a:p>
            <a:pPr marL="342900" indent="-342900" algn="l">
              <a:buAutoNum type="arabicPeriod"/>
            </a:pPr>
            <a:r>
              <a:rPr lang="hr-HR" sz="3200" dirty="0"/>
              <a:t>Priče iz davnine, I.B. Mažuranić</a:t>
            </a:r>
          </a:p>
          <a:p>
            <a:pPr marL="342900" indent="-342900" algn="l">
              <a:buAutoNum type="arabicPeriod"/>
            </a:pPr>
            <a:r>
              <a:rPr lang="hr-HR" sz="3200" dirty="0"/>
              <a:t>Čudnovate zgode šegrta Hlapića, I.B. Mažuranić</a:t>
            </a:r>
          </a:p>
          <a:p>
            <a:pPr marL="342900" indent="-342900" algn="l">
              <a:buAutoNum type="arabicPeriod"/>
            </a:pPr>
            <a:r>
              <a:rPr lang="hr-HR" sz="3200" dirty="0"/>
              <a:t>Prosjak Luka, A. Šenoa</a:t>
            </a:r>
          </a:p>
          <a:p>
            <a:pPr marL="342900" indent="-342900" algn="l">
              <a:buAutoNum type="arabicPeriod"/>
            </a:pPr>
            <a:r>
              <a:rPr lang="hr-HR" sz="3200" dirty="0"/>
              <a:t>Bajke, </a:t>
            </a:r>
            <a:r>
              <a:rPr lang="hr-HR" sz="3200" dirty="0" err="1"/>
              <a:t>Jacob</a:t>
            </a:r>
            <a:r>
              <a:rPr lang="hr-HR" sz="3200" dirty="0"/>
              <a:t> i </a:t>
            </a:r>
            <a:r>
              <a:rPr lang="hr-HR" sz="3200" dirty="0" err="1"/>
              <a:t>Wilhem</a:t>
            </a:r>
            <a:r>
              <a:rPr lang="hr-HR" sz="3200" dirty="0"/>
              <a:t> </a:t>
            </a:r>
            <a:r>
              <a:rPr lang="hr-HR" sz="3200" dirty="0" err="1"/>
              <a:t>Grimm</a:t>
            </a:r>
            <a:endParaRPr lang="hr-HR" sz="3200" dirty="0"/>
          </a:p>
          <a:p>
            <a:pPr marL="342900" indent="-342900" algn="l">
              <a:buAutoNum type="arabicPeriod"/>
            </a:pPr>
            <a:r>
              <a:rPr lang="hr-HR" sz="3200" dirty="0"/>
              <a:t>Bajke, </a:t>
            </a:r>
            <a:r>
              <a:rPr lang="hr-HR" sz="3200" dirty="0" err="1"/>
              <a:t>Hans</a:t>
            </a:r>
            <a:r>
              <a:rPr lang="hr-HR" sz="3200" dirty="0"/>
              <a:t> Christian Andersen</a:t>
            </a:r>
          </a:p>
          <a:p>
            <a:pPr marL="342900" indent="-342900" algn="l">
              <a:buAutoNum type="arabicPeriod"/>
            </a:pPr>
            <a:r>
              <a:rPr lang="hr-HR" sz="3200" dirty="0"/>
              <a:t>Hrvatska udruga za disleksiju</a:t>
            </a:r>
          </a:p>
        </p:txBody>
      </p:sp>
    </p:spTree>
    <p:extLst>
      <p:ext uri="{BB962C8B-B14F-4D97-AF65-F5344CB8AC3E}">
        <p14:creationId xmlns:p14="http://schemas.microsoft.com/office/powerpoint/2010/main" val="7558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9545" y="820162"/>
            <a:ext cx="9227127" cy="4603893"/>
          </a:xfrm>
        </p:spPr>
        <p:txBody>
          <a:bodyPr>
            <a:noAutofit/>
          </a:bodyPr>
          <a:lstStyle/>
          <a:p>
            <a:r>
              <a:rPr lang="hr-HR" dirty="0"/>
              <a:t>Dodavanje slova i slogova (</a:t>
            </a:r>
            <a:r>
              <a:rPr lang="hr-HR" dirty="0" err="1"/>
              <a:t>brada-barada;mrkva-markva;brod-borod</a:t>
            </a:r>
            <a:r>
              <a:rPr lang="hr-HR" dirty="0"/>
              <a:t>)</a:t>
            </a:r>
          </a:p>
          <a:p>
            <a:r>
              <a:rPr lang="hr-HR" dirty="0"/>
              <a:t>Ponavljanje dijelova riječi (</a:t>
            </a:r>
            <a:r>
              <a:rPr lang="hr-HR" dirty="0" err="1"/>
              <a:t>nasmija</a:t>
            </a:r>
            <a:r>
              <a:rPr lang="hr-HR" b="1" dirty="0" err="1"/>
              <a:t>nini</a:t>
            </a:r>
            <a:r>
              <a:rPr lang="hr-HR" dirty="0" err="1"/>
              <a:t>-ra</a:t>
            </a:r>
            <a:r>
              <a:rPr lang="hr-HR" b="1" dirty="0" err="1"/>
              <a:t>meme</a:t>
            </a:r>
            <a:r>
              <a:rPr lang="hr-HR" dirty="0" err="1"/>
              <a:t>na</a:t>
            </a:r>
            <a:r>
              <a:rPr lang="hr-HR" dirty="0"/>
              <a:t>)</a:t>
            </a:r>
          </a:p>
          <a:p>
            <a:r>
              <a:rPr lang="hr-HR" dirty="0"/>
              <a:t>Teškoće u slijedu smjera čitanja (</a:t>
            </a:r>
            <a:r>
              <a:rPr lang="hr-HR" dirty="0" err="1"/>
              <a:t>gore-dolje;lijevo-desno</a:t>
            </a:r>
            <a:r>
              <a:rPr lang="hr-HR" dirty="0"/>
              <a:t>)</a:t>
            </a:r>
          </a:p>
          <a:p>
            <a:r>
              <a:rPr lang="hr-HR" dirty="0"/>
              <a:t>Vraćanje na već pročitani red</a:t>
            </a:r>
          </a:p>
          <a:p>
            <a:r>
              <a:rPr lang="hr-HR" dirty="0"/>
              <a:t>Izostavljanje riječi i cijelih redaka</a:t>
            </a:r>
          </a:p>
          <a:p>
            <a:r>
              <a:rPr lang="hr-HR" dirty="0"/>
              <a:t>Čitanje jedne riječi na nekoliko pogrešnih načina</a:t>
            </a:r>
          </a:p>
          <a:p>
            <a:r>
              <a:rPr lang="hr-HR" dirty="0"/>
              <a:t>Sporost, različite blokade i stanke, čitanje napamet i po prilici</a:t>
            </a:r>
          </a:p>
          <a:p>
            <a:r>
              <a:rPr lang="hr-HR" dirty="0"/>
              <a:t>Teškoće razumijevanja pročitanog (teškoće prepričavanja pročitanog teksta, neprecizno i pogrešno ponavljanje onoga što je već čulo, teškoće u izražavanju misli)</a:t>
            </a:r>
          </a:p>
        </p:txBody>
      </p:sp>
    </p:spTree>
    <p:extLst>
      <p:ext uri="{BB962C8B-B14F-4D97-AF65-F5344CB8AC3E}">
        <p14:creationId xmlns:p14="http://schemas.microsoft.com/office/powerpoint/2010/main" val="359789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42252" y="695470"/>
            <a:ext cx="9256375" cy="5746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POPRATNE TEŠKOĆE:</a:t>
            </a:r>
          </a:p>
          <a:p>
            <a:r>
              <a:rPr lang="hr-HR" dirty="0"/>
              <a:t>Poremećaj pažnje</a:t>
            </a:r>
          </a:p>
          <a:p>
            <a:r>
              <a:rPr lang="hr-HR" dirty="0"/>
              <a:t>Poremećaj memorije</a:t>
            </a:r>
          </a:p>
          <a:p>
            <a:r>
              <a:rPr lang="hr-HR" dirty="0"/>
              <a:t>Poremećaj vizualno – prostorne percepcije</a:t>
            </a:r>
          </a:p>
          <a:p>
            <a:r>
              <a:rPr lang="hr-HR" dirty="0"/>
              <a:t>Poremećaj koordinacije i orijentacije</a:t>
            </a:r>
          </a:p>
          <a:p>
            <a:r>
              <a:rPr lang="hr-HR" dirty="0"/>
              <a:t>Nezrelost emocija</a:t>
            </a:r>
          </a:p>
          <a:p>
            <a:pPr>
              <a:lnSpc>
                <a:spcPct val="160000"/>
              </a:lnSpc>
            </a:pPr>
            <a:r>
              <a:rPr lang="hr-HR" dirty="0"/>
              <a:t>Ako ste kod učenika prepoznali teškoće u čitanju (</a:t>
            </a:r>
            <a:r>
              <a:rPr lang="hr-HR" dirty="0" err="1"/>
              <a:t>slovkanje</a:t>
            </a:r>
            <a:r>
              <a:rPr lang="hr-HR" dirty="0"/>
              <a:t>, nepovezivanje riječi, supstitucije slova i slogova te ostali navedeni specifični elementi odstupanja) te teškoće u razumijevanju pročitanog teksta (teškoće prepričavanja pročitanog teksta, neprecizno i pogrešno ponavljanje onoga što je čulo, teškoće u izražavanju misli) u suradnji sa Stručnim timom škole savjetujte i uputite roditelje na </a:t>
            </a:r>
            <a:r>
              <a:rPr lang="hr-HR" dirty="0" err="1"/>
              <a:t>logopedsko</a:t>
            </a:r>
            <a:r>
              <a:rPr lang="hr-HR" dirty="0"/>
              <a:t> (procjenu glasovno – govorno jezičnih sposobnosti učenika)-psihološku procjenu</a:t>
            </a:r>
          </a:p>
        </p:txBody>
      </p:sp>
    </p:spTree>
    <p:extLst>
      <p:ext uri="{BB962C8B-B14F-4D97-AF65-F5344CB8AC3E}">
        <p14:creationId xmlns:p14="http://schemas.microsoft.com/office/powerpoint/2010/main" val="213898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DISGRAPHIA –</a:t>
            </a:r>
            <a:r>
              <a:rPr lang="hr-HR" sz="1800" dirty="0"/>
              <a:t>poremećaj pisanja koji se očituje u mnogobrojnim, tipičnim i trajnim pogreškama bez obzira na dovoljan stupanj intelektualnog i govorno-jezičnog  razvoja, uredan sluh i vid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4" y="2067791"/>
            <a:ext cx="9142075" cy="43226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2600" dirty="0"/>
              <a:t>SPECIFIČNE TEŠKOĆE PISANJA:</a:t>
            </a:r>
          </a:p>
          <a:p>
            <a:r>
              <a:rPr lang="hr-HR" sz="2300" dirty="0"/>
              <a:t>Netočno pisanje, sporost u pisanju ili teškoće vezane uz kompoziciju (oblikovanje) napisanog</a:t>
            </a:r>
          </a:p>
          <a:p>
            <a:r>
              <a:rPr lang="hr-HR" sz="2300" dirty="0"/>
              <a:t>Teškoće povezivanja fonema s grafemom</a:t>
            </a:r>
          </a:p>
          <a:p>
            <a:r>
              <a:rPr lang="hr-HR" sz="2300" dirty="0"/>
              <a:t>Zamjene grafički ili fonetski sličnih slova</a:t>
            </a:r>
          </a:p>
          <a:p>
            <a:r>
              <a:rPr lang="hr-HR" sz="2300" dirty="0"/>
              <a:t>Strukturalne pogreške (umetanje, dodavanje, premještanje slova, slogova))</a:t>
            </a:r>
          </a:p>
          <a:p>
            <a:r>
              <a:rPr lang="hr-HR" sz="2300" dirty="0"/>
              <a:t>Izostavljanje slova, dijelova riječi ili rečenice</a:t>
            </a:r>
          </a:p>
          <a:p>
            <a:r>
              <a:rPr lang="hr-HR" sz="2300" dirty="0"/>
              <a:t>Iskrivljen oblik grafema (do ne prepoznatljivosti)</a:t>
            </a:r>
          </a:p>
          <a:p>
            <a:r>
              <a:rPr lang="hr-HR" sz="2300" dirty="0"/>
              <a:t>Teškoće u slijedu smjera pisanja</a:t>
            </a:r>
          </a:p>
          <a:p>
            <a:r>
              <a:rPr lang="hr-HR" sz="2300" dirty="0"/>
              <a:t>Sporost, neurednost u radu, slabija čitljivost rukopisa, teškoće pri upotrebi pravopisnih pravila, narušen osjećaj za sintaksu</a:t>
            </a:r>
          </a:p>
          <a:p>
            <a:r>
              <a:rPr lang="hr-HR" sz="2300" dirty="0" err="1"/>
              <a:t>Disgrafičan</a:t>
            </a:r>
            <a:r>
              <a:rPr lang="hr-HR" sz="2300" dirty="0"/>
              <a:t> rukopis je u cjelini narušen ( neuredan)</a:t>
            </a:r>
          </a:p>
          <a:p>
            <a:endParaRPr lang="hr-HR" sz="3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808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9156" y="1079935"/>
            <a:ext cx="8863444" cy="388077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Različite vrste  pisanja imaju </a:t>
            </a:r>
            <a:r>
              <a:rPr lang="hr-HR" sz="2000" b="1" dirty="0">
                <a:solidFill>
                  <a:srgbClr val="002060"/>
                </a:solidFill>
              </a:rPr>
              <a:t>različit stupanj težine i teškoće </a:t>
            </a:r>
            <a:r>
              <a:rPr lang="hr-HR" sz="2000" dirty="0"/>
              <a:t>kod djeteta: prijepis, diktat, opis slike, pisanje poslije nečijeg izlaganja, opis doživljaja, pisanje na zadanu temu i samostalan izbor teme (kreiranje pisanog sastava)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Poistovjećivanje ovih problema s djetetovom neurednošću i lijenošću vrlo </a:t>
            </a:r>
            <a:r>
              <a:rPr lang="hr-HR" sz="2000" b="1" dirty="0">
                <a:solidFill>
                  <a:srgbClr val="002060"/>
                </a:solidFill>
              </a:rPr>
              <a:t>često je zamka  i za roditelje i učitelje.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Stoga prepoznavši neke od navedenih karakterističnih elemenata odstupanja u pismenom izričaju, u suradnji sa Stručnim timom škole, savjetujte roditelje za logopedsko – psihološku procjenu</a:t>
            </a:r>
          </a:p>
        </p:txBody>
      </p:sp>
    </p:spTree>
    <p:extLst>
      <p:ext uri="{BB962C8B-B14F-4D97-AF65-F5344CB8AC3E}">
        <p14:creationId xmlns:p14="http://schemas.microsoft.com/office/powerpoint/2010/main" val="306148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078" y="609600"/>
            <a:ext cx="9931784" cy="1320800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DISKALKULIJA</a:t>
            </a:r>
            <a:r>
              <a:rPr lang="hr-HR" dirty="0"/>
              <a:t> – </a:t>
            </a:r>
            <a:r>
              <a:rPr lang="hr-HR" sz="1800" dirty="0"/>
              <a:t>specifični poremećaj matematičkih sposobnosti, a očituje se u poteškoćama razumijevanja i usvajanja matematičkih pojmova i operacija, bez obzira na dovoljan stupanj intelektualnog razvoja, normalnog funkcioniranja osjetila sluha i vida, te optimalne uvjete  redovnog podučavanja. Može postojati velika disproporcija između mentalne dobi i tzv. matematičke dobi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9378528" cy="4396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SPECIFIČNA ODSTUPANJA :</a:t>
            </a:r>
          </a:p>
          <a:p>
            <a:r>
              <a:rPr lang="hr-HR" dirty="0"/>
              <a:t>Teškoće čitanja i razumijevanja uputa i zadataka riječi</a:t>
            </a:r>
          </a:p>
          <a:p>
            <a:r>
              <a:rPr lang="hr-HR" dirty="0"/>
              <a:t>slabo poznavanje matematičkog rječnika</a:t>
            </a:r>
          </a:p>
          <a:p>
            <a:r>
              <a:rPr lang="hr-HR" dirty="0"/>
              <a:t>Rotacije, inverzije, zamjene, izostavljanja, dodavanja, premještanja znamenaka u brojevima</a:t>
            </a:r>
          </a:p>
          <a:p>
            <a:r>
              <a:rPr lang="hr-HR" dirty="0"/>
              <a:t>Teškoće usvajanja vizualnog izgleda pojedinih simbola</a:t>
            </a:r>
          </a:p>
          <a:p>
            <a:r>
              <a:rPr lang="hr-HR" dirty="0"/>
              <a:t>Teškoće u upotrebi brojevne crte</a:t>
            </a:r>
          </a:p>
          <a:p>
            <a:r>
              <a:rPr lang="hr-HR" dirty="0"/>
              <a:t>Teškoće usvajanja odnosa među brojevima</a:t>
            </a:r>
          </a:p>
          <a:p>
            <a:r>
              <a:rPr lang="hr-HR" dirty="0"/>
              <a:t>Teškoće pamćenja i automatiziranog reproduciranja svih vrsta numeričkih nizova</a:t>
            </a:r>
          </a:p>
          <a:p>
            <a:r>
              <a:rPr lang="hr-HR" dirty="0"/>
              <a:t>Teškoće u učenju, pamćenju i reproduciranju aritmetičkih tablica (npr. tablica množenja)</a:t>
            </a:r>
          </a:p>
          <a:p>
            <a:endParaRPr lang="hr-HR" sz="1400" dirty="0"/>
          </a:p>
          <a:p>
            <a:endParaRPr lang="hr-HR" sz="3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371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92282" y="852055"/>
            <a:ext cx="9299864" cy="49460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sz="1900" dirty="0"/>
              <a:t>Teškoće u učenju, pamćenju i reproduciranju redoslijeda postupaka u algoritmima</a:t>
            </a:r>
          </a:p>
          <a:p>
            <a:pPr>
              <a:lnSpc>
                <a:spcPct val="150000"/>
              </a:lnSpc>
            </a:pPr>
            <a:r>
              <a:rPr lang="hr-HR" sz="1900" dirty="0"/>
              <a:t>Redoslijed obavljanja računskih radnji i smjer računanja, upotreba znakova &lt;&gt;, mjerenje vremena i računanje s jedinicama za vrijeme </a:t>
            </a:r>
          </a:p>
          <a:p>
            <a:pPr>
              <a:lnSpc>
                <a:spcPct val="150000"/>
              </a:lnSpc>
            </a:pPr>
            <a:r>
              <a:rPr lang="hr-HR" sz="1900" dirty="0"/>
              <a:t>Nesposobnost obavljanja jednostavnih računskih radnji</a:t>
            </a:r>
          </a:p>
          <a:p>
            <a:pPr>
              <a:lnSpc>
                <a:spcPct val="150000"/>
              </a:lnSpc>
            </a:pPr>
            <a:r>
              <a:rPr lang="hr-HR" sz="1900" dirty="0"/>
              <a:t>Imenovanje matematičkih simbola</a:t>
            </a:r>
          </a:p>
          <a:p>
            <a:pPr>
              <a:lnSpc>
                <a:spcPct val="150000"/>
              </a:lnSpc>
            </a:pPr>
            <a:r>
              <a:rPr lang="hr-HR" sz="1900" dirty="0"/>
              <a:t>Dijete zapisuje jedno a čita sasvim drugo</a:t>
            </a:r>
          </a:p>
          <a:p>
            <a:pPr>
              <a:lnSpc>
                <a:spcPct val="150000"/>
              </a:lnSpc>
            </a:pPr>
            <a:r>
              <a:rPr lang="hr-HR" sz="1900" dirty="0"/>
              <a:t>Teškoće u pisanom računanju – u zapisivanju brojeva u stupce</a:t>
            </a:r>
          </a:p>
          <a:p>
            <a:pPr>
              <a:lnSpc>
                <a:spcPct val="150000"/>
              </a:lnSpc>
            </a:pPr>
            <a:r>
              <a:rPr lang="hr-HR" sz="1900" dirty="0"/>
              <a:t>Teškoće u logici</a:t>
            </a:r>
          </a:p>
          <a:p>
            <a:pPr>
              <a:lnSpc>
                <a:spcPct val="150000"/>
              </a:lnSpc>
            </a:pPr>
            <a:r>
              <a:rPr lang="hr-HR" sz="1900" dirty="0"/>
              <a:t>Teškoće u planiranju</a:t>
            </a:r>
          </a:p>
          <a:p>
            <a:pPr>
              <a:lnSpc>
                <a:spcPct val="150000"/>
              </a:lnSpc>
            </a:pPr>
            <a:r>
              <a:rPr lang="hr-HR" sz="1900" dirty="0"/>
              <a:t>Teškoće pri provjeri rezultata</a:t>
            </a:r>
          </a:p>
          <a:p>
            <a:endParaRPr lang="hr-HR" sz="1400" dirty="0"/>
          </a:p>
          <a:p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331940945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1356</TotalTime>
  <Words>1854</Words>
  <Application>Microsoft Office PowerPoint</Application>
  <PresentationFormat>Široki zaslon</PresentationFormat>
  <Paragraphs>205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8" baseType="lpstr">
      <vt:lpstr>Arial</vt:lpstr>
      <vt:lpstr>Calibri</vt:lpstr>
      <vt:lpstr>Dyslexie</vt:lpstr>
      <vt:lpstr>Trebuchet MS</vt:lpstr>
      <vt:lpstr>Wingdings</vt:lpstr>
      <vt:lpstr>Wingdings 3</vt:lpstr>
      <vt:lpstr>Faseta</vt:lpstr>
      <vt:lpstr>SPECIFIČNE TEŠKOĆE UČENJA</vt:lpstr>
      <vt:lpstr>PowerPoint prezentacija</vt:lpstr>
      <vt:lpstr>DISLEXIA – poremećaj čitanja(dugoročne teškoće u čitanju u smislu točnosti i tečnosti čitanja te razumijevanja pročitanog)</vt:lpstr>
      <vt:lpstr>PowerPoint prezentacija</vt:lpstr>
      <vt:lpstr>PowerPoint prezentacija</vt:lpstr>
      <vt:lpstr>DISGRAPHIA –poremećaj pisanja koji se očituje u mnogobrojnim, tipičnim i trajnim pogreškama bez obzira na dovoljan stupanj intelektualnog i govorno-jezičnog  razvoja, uredan sluh i vid</vt:lpstr>
      <vt:lpstr>PowerPoint prezentacija</vt:lpstr>
      <vt:lpstr>DISKALKULIJA – specifični poremećaj matematičkih sposobnosti, a očituje se u poteškoćama razumijevanja i usvajanja matematičkih pojmova i operacija, bez obzira na dovoljan stupanj intelektualnog razvoja, normalnog funkcioniranja osjetila sluha i vida, te optimalne uvjete  redovnog podučavanja. Može postojati velika disproporcija između mentalne dobi i tzv. matematičke dobi</vt:lpstr>
      <vt:lpstr>PowerPoint prezentacija</vt:lpstr>
      <vt:lpstr>Zakonske mogućnosti školovanja  (Oblici obrazovanja)</vt:lpstr>
      <vt:lpstr>Individualizirane metode i postupci kod specifičnih smetnji učenja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Posljedice ne prepoznatih, ne adekvatno tretiranih ili zanemarenih teškoća mogu za dijete biti razorne, osobito ako se na vrijeme ne prepozna, dijagnosticira i pravilno ne tretira. Ne sposobnost djeteta da svlada tečno čitanje, što je osnovna zadaća u početku školovanja, nailazi na nerazumijevanje okoline i netolerantnost. Dijete se etiketira kao lijeno, neinteligentno pa i zločesto, gubi samopouzdanje te stvara sliku o sebi kao neuspješnoj osobi. Posljedice mogu uzrokovati  narušene obiteljske odnose te devijantna ponašanja u adolescentnoj dobi.  </vt:lpstr>
      <vt:lpstr>Rana detekcija (učitelj),intervencija (Stručni tim škole), dijagnostika (logoped – psiholog) i primjerena edukacija je apsolutno KLJUČNA, kako bi učenicima pomogli u pozitivnoj afirmaciji, stvaranju bolje slike o sebi i društveno prihvatljivim osobama, jer oni na to imaju PRAVO!!!</vt:lpstr>
      <vt:lpstr>Školska godina:___________ škola:__________________________________    Ime i prezime učenika: _______________________ razred:__________  Ime i prezime učitelja: _______________________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Poznati dislektičari</vt:lpstr>
      <vt:lpstr>Literatura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SPECIFIČNE TEŠKOĆE UČENJA</dc:title>
  <dc:creator>OŠR</dc:creator>
  <cp:lastModifiedBy>Ivana Dvečko</cp:lastModifiedBy>
  <cp:revision>124</cp:revision>
  <dcterms:created xsi:type="dcterms:W3CDTF">2017-11-06T07:44:12Z</dcterms:created>
  <dcterms:modified xsi:type="dcterms:W3CDTF">2019-07-13T05:04:25Z</dcterms:modified>
</cp:coreProperties>
</file>