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70" r:id="rId16"/>
    <p:sldId id="271" r:id="rId17"/>
    <p:sldId id="276" r:id="rId18"/>
    <p:sldId id="277" r:id="rId19"/>
    <p:sldId id="272" r:id="rId20"/>
    <p:sldId id="273" r:id="rId21"/>
    <p:sldId id="298" r:id="rId22"/>
    <p:sldId id="299" r:id="rId23"/>
    <p:sldId id="274" r:id="rId24"/>
    <p:sldId id="275" r:id="rId25"/>
    <p:sldId id="278" r:id="rId26"/>
    <p:sldId id="279" r:id="rId27"/>
    <p:sldId id="280" r:id="rId28"/>
    <p:sldId id="281" r:id="rId29"/>
    <p:sldId id="282" r:id="rId30"/>
    <p:sldId id="283" r:id="rId31"/>
    <p:sldId id="296" r:id="rId32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8" autoAdjust="0"/>
    <p:restoredTop sz="94660"/>
  </p:normalViewPr>
  <p:slideViewPr>
    <p:cSldViewPr>
      <p:cViewPr varScale="1">
        <p:scale>
          <a:sx n="81" d="100"/>
          <a:sy n="81" d="100"/>
        </p:scale>
        <p:origin x="148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/>
          </a:bodyPr>
          <a:lstStyle/>
          <a:p>
            <a:r>
              <a:rPr lang="hr-HR" sz="6600" b="1" dirty="0"/>
              <a:t>ŠKOLSKA FOBIJA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5562600"/>
            <a:ext cx="5181600" cy="76200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tx1"/>
                </a:solidFill>
              </a:rPr>
              <a:t>dr. med. Ljubica Paradžik spec. psih.</a:t>
            </a:r>
          </a:p>
        </p:txBody>
      </p:sp>
    </p:spTree>
    <p:extLst>
      <p:ext uri="{BB962C8B-B14F-4D97-AF65-F5344CB8AC3E}">
        <p14:creationId xmlns:p14="http://schemas.microsoft.com/office/powerpoint/2010/main" val="2551638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Autofit/>
          </a:bodyPr>
          <a:lstStyle/>
          <a:p>
            <a:r>
              <a:rPr lang="hr-HR" sz="2800" dirty="0"/>
              <a:t>Roditelji često hiperprotektivni (zbog svojih separacijskih strahova). Djeca u takvim obiteljima slabije razvijaju socijalne vještine. </a:t>
            </a:r>
          </a:p>
          <a:p>
            <a:pPr>
              <a:spcBef>
                <a:spcPts val="600"/>
              </a:spcBef>
            </a:pPr>
            <a:r>
              <a:rPr lang="hr-HR" sz="2800" dirty="0"/>
              <a:t>Roditelji često imaju visoka očekivanja od svoje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2800" dirty="0"/>
              <a:t>    djece 	strah od neuspjeha       strah da neće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2800" dirty="0"/>
              <a:t>    zadovoljiti očekivanja drugih.</a:t>
            </a:r>
          </a:p>
          <a:p>
            <a:pPr>
              <a:spcBef>
                <a:spcPts val="0"/>
              </a:spcBef>
            </a:pPr>
            <a:r>
              <a:rPr lang="hr-HR" sz="2800" dirty="0"/>
              <a:t>Školska fobija se može javiti kod djece koja odrastaju u obitelji poremećene obiteljske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800" dirty="0"/>
              <a:t>    dinamike te usljed stresnih doga-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800" dirty="0"/>
              <a:t>    đaja (sukobi, bolesti roditelja,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800" dirty="0"/>
              <a:t>    razvod, selidbe, smrt bliske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800" dirty="0"/>
              <a:t>    osobe).</a:t>
            </a:r>
          </a:p>
          <a:p>
            <a:pPr marL="0" indent="0">
              <a:buNone/>
            </a:pPr>
            <a:endParaRPr lang="hr-HR" sz="2800" dirty="0"/>
          </a:p>
        </p:txBody>
      </p:sp>
      <p:sp>
        <p:nvSpPr>
          <p:cNvPr id="4" name="Right Arrow 3"/>
          <p:cNvSpPr/>
          <p:nvPr/>
        </p:nvSpPr>
        <p:spPr>
          <a:xfrm>
            <a:off x="1905000" y="2381884"/>
            <a:ext cx="266065" cy="156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/>
          </a:p>
        </p:txBody>
      </p:sp>
      <p:sp>
        <p:nvSpPr>
          <p:cNvPr id="5" name="Right Arrow 4"/>
          <p:cNvSpPr/>
          <p:nvPr/>
        </p:nvSpPr>
        <p:spPr>
          <a:xfrm>
            <a:off x="5314632" y="2381884"/>
            <a:ext cx="266065" cy="156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18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Autofit/>
          </a:bodyPr>
          <a:lstStyle/>
          <a:p>
            <a:r>
              <a:rPr lang="hr-HR" sz="2800" dirty="0"/>
              <a:t>Rizik je povećan i kod djece čiji su roditelji skloni primjeni represivnih odgojnih postupaka (prijetnje, fizičko kažnjavanje).</a:t>
            </a:r>
          </a:p>
          <a:p>
            <a:r>
              <a:rPr lang="hr-HR" sz="2800" dirty="0"/>
              <a:t>Djeca koja razviju školsku fobiju su vulnerabilnija, najčešće nesigurna, ovisna, sklona depresivnom i anksioznom reagiranju u stresnim situacijama.</a:t>
            </a:r>
          </a:p>
          <a:p>
            <a:r>
              <a:rPr lang="hr-HR" sz="2800" dirty="0"/>
              <a:t>Školska fobija -</a:t>
            </a:r>
          </a:p>
          <a:p>
            <a:pPr marL="0" indent="0">
              <a:buNone/>
            </a:pPr>
            <a:r>
              <a:rPr lang="hr-HR" sz="2800" dirty="0"/>
              <a:t>    kombinacija više </a:t>
            </a:r>
          </a:p>
          <a:p>
            <a:pPr marL="0" indent="0">
              <a:buNone/>
            </a:pPr>
            <a:r>
              <a:rPr lang="hr-HR" sz="2800"/>
              <a:t>    uzroka.</a:t>
            </a:r>
            <a:endParaRPr lang="hr-HR" sz="2800" dirty="0"/>
          </a:p>
          <a:p>
            <a:endParaRPr lang="hr-HR" sz="2800" dirty="0"/>
          </a:p>
        </p:txBody>
      </p:sp>
      <p:pic>
        <p:nvPicPr>
          <p:cNvPr id="5124" name="Picture 4" descr="C:\0000000000000000000000\12 - LJUBICA\01 - phobia slike\ne idem u ško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15" y="3276600"/>
            <a:ext cx="3728086" cy="30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03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i="1" dirty="0"/>
              <a:t>    </a:t>
            </a:r>
            <a:r>
              <a:rPr lang="hr-HR" sz="2800" b="1" dirty="0"/>
              <a:t>Funkcioniranje obitelji djece sa školskom fobijom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    Rađeno je nekoliko studija koje su pokazale:</a:t>
            </a:r>
          </a:p>
          <a:p>
            <a:pPr lvl="0"/>
            <a:r>
              <a:rPr lang="hr-HR" sz="2800" dirty="0"/>
              <a:t>Roditelji djece sa ŠF i sep. anx. imaju povećanu stopu paničnih poremećaja i agorafobije,</a:t>
            </a:r>
          </a:p>
          <a:p>
            <a:pPr lvl="0"/>
            <a:r>
              <a:rPr lang="hr-HR" sz="2800" dirty="0"/>
              <a:t>obitelj je povezana, članovi pretjerano ovisni, ali neadekvatne komunikacije,</a:t>
            </a:r>
          </a:p>
          <a:p>
            <a:pPr lvl="0"/>
            <a:r>
              <a:rPr lang="hr-HR" sz="2800" dirty="0"/>
              <a:t>zabilježena povećana krutost i kohezivnost među članovima obitelji,</a:t>
            </a:r>
          </a:p>
          <a:p>
            <a:pPr lvl="0"/>
            <a:r>
              <a:rPr lang="hr-HR" sz="2800" dirty="0"/>
              <a:t>interakcije izvan obitelji smanjene,</a:t>
            </a:r>
          </a:p>
          <a:p>
            <a:pPr lvl="0"/>
            <a:r>
              <a:rPr lang="hr-HR" sz="2800" dirty="0"/>
              <a:t>podsustavi roditelj - dijete nisu jasno odijeljeni (poremećeni obiteljski sustav također teži zadržavanju patološke ravnoteže).</a:t>
            </a:r>
          </a:p>
        </p:txBody>
      </p:sp>
    </p:spTree>
    <p:extLst>
      <p:ext uri="{BB962C8B-B14F-4D97-AF65-F5344CB8AC3E}">
        <p14:creationId xmlns:p14="http://schemas.microsoft.com/office/powerpoint/2010/main" val="686924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3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7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199"/>
            <a:ext cx="8839200" cy="6781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/>
              <a:t>    KLINIČKA SLIKA</a:t>
            </a:r>
            <a:endParaRPr lang="hr-HR" sz="2800" dirty="0"/>
          </a:p>
          <a:p>
            <a:r>
              <a:rPr lang="hr-HR" sz="2800" dirty="0"/>
              <a:t>Može se manifestirati otvoreno ili prikriveno</a:t>
            </a:r>
          </a:p>
          <a:p>
            <a:r>
              <a:rPr lang="hr-HR" sz="2800" dirty="0"/>
              <a:t>Somatski simptomi:</a:t>
            </a:r>
          </a:p>
          <a:p>
            <a:r>
              <a:rPr lang="hr-HR" sz="2800" dirty="0"/>
              <a:t>Autonomni - vrtoglavica, ošamućenost, glavobolja, tremor, palpitacije, pritisak u prsima; </a:t>
            </a:r>
          </a:p>
          <a:p>
            <a:r>
              <a:rPr lang="hr-HR" sz="2800" dirty="0"/>
              <a:t>GI – bol u abdomenu, mučnina, povraćanje, proljev;</a:t>
            </a:r>
          </a:p>
          <a:p>
            <a:r>
              <a:rPr lang="hr-HR" sz="2800" dirty="0"/>
              <a:t>Muskulatorni - bol u leđima i </a:t>
            </a:r>
          </a:p>
          <a:p>
            <a:pPr marL="0" indent="0">
              <a:buNone/>
            </a:pPr>
            <a:r>
              <a:rPr lang="hr-HR" sz="2800" dirty="0"/>
              <a:t>    zglobovima</a:t>
            </a:r>
          </a:p>
          <a:p>
            <a:r>
              <a:rPr lang="hr-HR" sz="2800" dirty="0"/>
              <a:t>U situacijama polaska u školu ja-</a:t>
            </a:r>
          </a:p>
          <a:p>
            <a:pPr marL="0" indent="0">
              <a:buNone/>
            </a:pPr>
            <a:r>
              <a:rPr lang="hr-HR" sz="2800" dirty="0"/>
              <a:t>    vlja se uplašenost, tjeskoba, bes-</a:t>
            </a:r>
          </a:p>
          <a:p>
            <a:pPr marL="0" indent="0">
              <a:buNone/>
            </a:pPr>
            <a:r>
              <a:rPr lang="hr-HR" sz="2800" dirty="0"/>
              <a:t>    pomoćnost. </a:t>
            </a:r>
          </a:p>
          <a:p>
            <a:r>
              <a:rPr lang="hr-HR" sz="2800" dirty="0"/>
              <a:t>Djeca odbijaju odlazak u školu uz </a:t>
            </a:r>
          </a:p>
          <a:p>
            <a:pPr marL="0" indent="0">
              <a:buNone/>
            </a:pPr>
            <a:r>
              <a:rPr lang="hr-HR" sz="2800" dirty="0"/>
              <a:t>    izljeve plača, ljutnje ili bijesa.</a:t>
            </a:r>
          </a:p>
        </p:txBody>
      </p:sp>
    </p:spTree>
    <p:extLst>
      <p:ext uri="{BB962C8B-B14F-4D97-AF65-F5344CB8AC3E}">
        <p14:creationId xmlns:p14="http://schemas.microsoft.com/office/powerpoint/2010/main" val="418527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324600"/>
          </a:xfrm>
        </p:spPr>
        <p:txBody>
          <a:bodyPr>
            <a:noAutofit/>
          </a:bodyPr>
          <a:lstStyle/>
          <a:p>
            <a:r>
              <a:rPr lang="hr-HR" sz="2800" dirty="0"/>
              <a:t>Neka djeca se trude otići u školu pri čemu su simptomi intenzivniji što su bliže školi, dok druga djeca odbijaju i pokušati otići u školu.</a:t>
            </a:r>
          </a:p>
          <a:p>
            <a:r>
              <a:rPr lang="hr-HR" sz="2800" dirty="0"/>
              <a:t>Ukoliko dijete ostaje kod kuće simptomi nestaju ali će se vratiti ponovno sljedeće jutro prije škole. </a:t>
            </a:r>
          </a:p>
          <a:p>
            <a:r>
              <a:rPr lang="hr-HR" sz="2800" dirty="0"/>
              <a:t>Simptomi izostaju tijekom vikenda i praznika.</a:t>
            </a:r>
          </a:p>
          <a:p>
            <a:r>
              <a:rPr lang="hr-HR" sz="2800" dirty="0"/>
              <a:t>Često prije dolaska psihijatru bude obavljena kompletna pedijatrijska obrada.</a:t>
            </a:r>
          </a:p>
          <a:p>
            <a:r>
              <a:rPr lang="hr-HR" sz="2800" dirty="0"/>
              <a:t>ŠF se može javiti iznenada, nakon praznika, nekog izbivanja iz škole npr. bolesti, promjene škole, sukoba s vršnjacima ili nastavnicima (trigeri). Nekad se javlja nakon najavljenog cijepljenja ili sistematskog pregleda.</a:t>
            </a:r>
          </a:p>
          <a:p>
            <a:r>
              <a:rPr lang="hr-HR" sz="2800" dirty="0"/>
              <a:t>Što duže dijete izostaje iz škole povratak je teži.</a:t>
            </a:r>
          </a:p>
        </p:txBody>
      </p:sp>
    </p:spTree>
    <p:extLst>
      <p:ext uri="{BB962C8B-B14F-4D97-AF65-F5344CB8AC3E}">
        <p14:creationId xmlns:p14="http://schemas.microsoft.com/office/powerpoint/2010/main" val="425669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Autofit/>
          </a:bodyPr>
          <a:lstStyle/>
          <a:p>
            <a:r>
              <a:rPr lang="hr-HR" sz="2800" dirty="0"/>
              <a:t>Posljedice školske fobije mogu biti kratkoročne i dugoročne.</a:t>
            </a:r>
          </a:p>
          <a:p>
            <a:r>
              <a:rPr lang="hr-HR" sz="2800" dirty="0"/>
              <a:t>Kratkoročne - lošiji akademski uspjeh, poteškoće u obiteljskim odnosima, problemi u vršnjačkim odnosima</a:t>
            </a:r>
          </a:p>
          <a:p>
            <a:r>
              <a:rPr lang="hr-HR" sz="2800" dirty="0"/>
              <a:t>Dugoročne - akademski podbačaj, povećani rizik psihijatrijskih oboljenja u odrasloj dobi (npr. agorafobija), poteškoće socijalnog funkcioniranja i poteškoće pri zapošljavanju.</a:t>
            </a:r>
          </a:p>
        </p:txBody>
      </p:sp>
    </p:spTree>
    <p:extLst>
      <p:ext uri="{BB962C8B-B14F-4D97-AF65-F5344CB8AC3E}">
        <p14:creationId xmlns:p14="http://schemas.microsoft.com/office/powerpoint/2010/main" val="3960469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/>
              <a:t>    </a:t>
            </a:r>
            <a:r>
              <a:rPr lang="hr-HR" sz="2800" b="1" dirty="0"/>
              <a:t>KOMORBIDITET</a:t>
            </a:r>
          </a:p>
          <a:p>
            <a:r>
              <a:rPr lang="hr-HR" sz="2800" dirty="0"/>
              <a:t>Najčešći zajednički komorbidni poremećaji su: socijalna anksioznost, društvena tjeskoba u djetinjstvu, VDP, distimija i poremećaj prilagodbe.</a:t>
            </a:r>
          </a:p>
          <a:p>
            <a:r>
              <a:rPr lang="hr-HR" sz="2800" dirty="0"/>
              <a:t>Djeca sa školskom fobijom mogu patiti od anksioznosti i depresije. Manja djeca se prezentiraju anksioznim simptomima, a adolescenti anksioznim te poremećajima raspoloženja.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3886200" cy="258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33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/>
              <a:t>    PROCJENA I DIJAGNOZA</a:t>
            </a:r>
            <a:endParaRPr lang="hr-HR" sz="2800" dirty="0"/>
          </a:p>
          <a:p>
            <a:pPr lvl="0"/>
            <a:r>
              <a:rPr lang="hr-HR" sz="2800" dirty="0"/>
              <a:t>Klinički razgovor s obitelji i djetetom zajedno i individualno.</a:t>
            </a:r>
          </a:p>
          <a:p>
            <a:pPr lvl="0"/>
            <a:r>
              <a:rPr lang="hr-HR" sz="2800" dirty="0"/>
              <a:t>Kompletna povijest bolesti i fizikalni pregled.</a:t>
            </a:r>
          </a:p>
          <a:p>
            <a:pPr lvl="0"/>
            <a:r>
              <a:rPr lang="hr-HR" sz="2800" dirty="0"/>
              <a:t>Povijest nastanka i razvoja simptoma.</a:t>
            </a:r>
          </a:p>
          <a:p>
            <a:pPr lvl="0"/>
            <a:r>
              <a:rPr lang="hr-HR" sz="2800" dirty="0"/>
              <a:t>Povijest školskog funkcioniranja.</a:t>
            </a:r>
          </a:p>
          <a:p>
            <a:pPr lvl="0"/>
            <a:r>
              <a:rPr lang="hr-HR" sz="2800" dirty="0"/>
              <a:t>Povezani stresori.</a:t>
            </a:r>
          </a:p>
          <a:p>
            <a:pPr lvl="0"/>
            <a:r>
              <a:rPr lang="hr-HR" sz="2800" dirty="0"/>
              <a:t>Odnosi s vršnjacima.</a:t>
            </a:r>
          </a:p>
          <a:p>
            <a:pPr lvl="0"/>
            <a:r>
              <a:rPr lang="hr-HR" sz="2800" dirty="0"/>
              <a:t>Procjena obiteljske dinamike i funkcioniranja (obiteljski odnosi, bolesti u obitelji).</a:t>
            </a:r>
            <a:r>
              <a:rPr lang="hr-HR" sz="2800" b="1" dirty="0"/>
              <a:t>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02788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/>
              <a:t>    </a:t>
            </a:r>
            <a:r>
              <a:rPr lang="hr-HR" sz="2800" b="1" dirty="0"/>
              <a:t>FOBIJA</a:t>
            </a:r>
          </a:p>
          <a:p>
            <a:r>
              <a:rPr lang="hr-HR" sz="2800" dirty="0"/>
              <a:t>postojani i pretjerani strah od nekog objekta ili situacije koja u stvari nije opasna.</a:t>
            </a:r>
          </a:p>
          <a:p>
            <a:r>
              <a:rPr lang="hr-HR" sz="2800" dirty="0"/>
              <a:t>Neposredna anksiozna reakcija pri izlaganju fobičnom stimulusu (može poprimiti oblik panične atake). U djece anksiozna reakcija može biti u obliku plača, bijesa, smrzavanja ili prijanjanja uz objekt sigurnosti.</a:t>
            </a:r>
          </a:p>
          <a:p>
            <a:r>
              <a:rPr lang="hr-HR" sz="2800" dirty="0"/>
              <a:t>Osoba je svjesna neutemeljenosti straha (može izostati kod manje djece).</a:t>
            </a:r>
          </a:p>
          <a:p>
            <a:r>
              <a:rPr lang="hr-HR" sz="2800" dirty="0"/>
              <a:t>Fobične situacije seizbjegavaju ili podnose sa strahom.</a:t>
            </a:r>
          </a:p>
          <a:p>
            <a:r>
              <a:rPr lang="hr-HR" sz="2800" dirty="0"/>
              <a:t>U osoba ispod 18 godina trajanje mora biti minimalno 6 mjeseci.</a:t>
            </a:r>
          </a:p>
        </p:txBody>
      </p:sp>
    </p:spTree>
    <p:extLst>
      <p:ext uri="{BB962C8B-B14F-4D97-AF65-F5344CB8AC3E}">
        <p14:creationId xmlns:p14="http://schemas.microsoft.com/office/powerpoint/2010/main" val="2444983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Autofit/>
          </a:bodyPr>
          <a:lstStyle/>
          <a:p>
            <a:pPr lvl="0"/>
            <a:r>
              <a:rPr lang="hr-HR" sz="2800" dirty="0"/>
              <a:t>Ranija psihijatrijska povijest i zlouporaba psihoaktivnih tvari.</a:t>
            </a:r>
          </a:p>
          <a:p>
            <a:pPr lvl="0"/>
            <a:r>
              <a:rPr lang="hr-HR" sz="2800" dirty="0"/>
              <a:t>Psihologijska obrada.</a:t>
            </a:r>
          </a:p>
          <a:p>
            <a:pPr lvl="0"/>
            <a:r>
              <a:rPr lang="hr-HR" sz="2800" dirty="0"/>
              <a:t>Mišljenje stručnih djelatnika škole i suradnja sa školom.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    Postavlja se najčešće samo do 18. godine.</a:t>
            </a:r>
          </a:p>
        </p:txBody>
      </p:sp>
    </p:spTree>
    <p:extLst>
      <p:ext uri="{BB962C8B-B14F-4D97-AF65-F5344CB8AC3E}">
        <p14:creationId xmlns:p14="http://schemas.microsoft.com/office/powerpoint/2010/main" val="260145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hr-HR" sz="2800" b="1" dirty="0"/>
              <a:t>Potrebno razlikovati tri oblika izostajanja iz škole:</a:t>
            </a:r>
          </a:p>
          <a:p>
            <a:pPr marL="0" lvl="0" indent="0">
              <a:buNone/>
            </a:pPr>
            <a:r>
              <a:rPr lang="hr-HR" sz="2800" dirty="0"/>
              <a:t>     A) Izbjegavanje škole,</a:t>
            </a:r>
          </a:p>
          <a:p>
            <a:pPr marL="0" lvl="0" indent="0">
              <a:buNone/>
            </a:pPr>
            <a:r>
              <a:rPr lang="hr-HR" sz="2800" dirty="0"/>
              <a:t>     B) bježanje iz škole (markiranje),</a:t>
            </a:r>
          </a:p>
          <a:p>
            <a:pPr marL="0" lvl="0" indent="0">
              <a:buNone/>
            </a:pPr>
            <a:r>
              <a:rPr lang="hr-HR" sz="2800" dirty="0"/>
              <a:t>     c) školska fobija (odbijanje škole).</a:t>
            </a:r>
          </a:p>
          <a:p>
            <a:pPr marL="0" lvl="0" indent="0">
              <a:buNone/>
            </a:pPr>
            <a:endParaRPr lang="hr-HR" sz="1200" dirty="0"/>
          </a:p>
          <a:p>
            <a:pPr marL="514350" lvl="0" indent="-514350">
              <a:buAutoNum type="alphaUcParenR"/>
            </a:pPr>
            <a:r>
              <a:rPr lang="hr-HR" sz="2800" dirty="0"/>
              <a:t>Postoji jasna povezanost izbjegavanja škole i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2800" dirty="0"/>
              <a:t>      - slabih socijalnih prilika,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2800" dirty="0"/>
              <a:t>      - smanjen interes roditelja za obrazovanje djece,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2800" dirty="0"/>
              <a:t>      - dio djece ne voli školu i nevoljko odlazi na nastavu,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2800" dirty="0"/>
              <a:t>      - izostajanje iz škole često je povezano s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2800" dirty="0"/>
              <a:t>        antisocijalnim ponašanjem.</a:t>
            </a:r>
          </a:p>
        </p:txBody>
      </p:sp>
    </p:spTree>
    <p:extLst>
      <p:ext uri="{BB962C8B-B14F-4D97-AF65-F5344CB8AC3E}">
        <p14:creationId xmlns:p14="http://schemas.microsoft.com/office/powerpoint/2010/main" val="355935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hr-HR" sz="1200" dirty="0"/>
          </a:p>
          <a:p>
            <a:pPr marL="514350" lvl="0" indent="-514350">
              <a:spcBef>
                <a:spcPts val="0"/>
              </a:spcBef>
              <a:buAutoNum type="alphaUcParenR" startAt="2"/>
            </a:pPr>
            <a:r>
              <a:rPr lang="hr-HR" sz="2800" dirty="0"/>
              <a:t>- Izostajanje iz škole bez valjanog razloga, skriveno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2800" dirty="0"/>
              <a:t>         od roditelja,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2800" dirty="0"/>
              <a:t>      - povezano s poremećajem ponašanja i mogućim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2800" dirty="0"/>
              <a:t>         antisocijalnim ponašanjem u kasnijoj dobi,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2800" dirty="0"/>
              <a:t>      - obrazovni, socijalni i psihološki problem.</a:t>
            </a:r>
          </a:p>
          <a:p>
            <a:pPr marL="0" lvl="0" indent="0">
              <a:buNone/>
            </a:pPr>
            <a:endParaRPr lang="hr-HR" sz="1000" dirty="0"/>
          </a:p>
          <a:p>
            <a:pPr marL="514350" lvl="0" indent="-514350">
              <a:spcBef>
                <a:spcPts val="0"/>
              </a:spcBef>
              <a:buAutoNum type="alphaUcParenR" startAt="3"/>
            </a:pPr>
            <a:r>
              <a:rPr lang="hr-HR" sz="2800" dirty="0"/>
              <a:t>- Dijete ostaje kod kuće uz znanje roditelja,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2800" dirty="0"/>
              <a:t>      - roditelji pokušavaju dijete uputiti u školu,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2800" dirty="0"/>
              <a:t>      - emocionalna uznemirenost, bijes, ili somatske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2800" dirty="0"/>
              <a:t>        tegobe kad je dijete suočeno s odlaskom u školu.</a:t>
            </a:r>
          </a:p>
        </p:txBody>
      </p:sp>
    </p:spTree>
    <p:extLst>
      <p:ext uri="{BB962C8B-B14F-4D97-AF65-F5344CB8AC3E}">
        <p14:creationId xmlns:p14="http://schemas.microsoft.com/office/powerpoint/2010/main" val="3881475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/>
              <a:t>    DIFERENCIJALNA DIJAGNOZA</a:t>
            </a:r>
            <a:endParaRPr lang="hr-HR" sz="2800" dirty="0"/>
          </a:p>
          <a:p>
            <a:pPr lvl="0"/>
            <a:r>
              <a:rPr lang="hr-HR" sz="2800" dirty="0"/>
              <a:t>Poremećaj ponašanja,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800" dirty="0"/>
              <a:t>     - u sklopu čega može biti markiranje iz škole odlaze od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800" dirty="0"/>
              <a:t>        kuće, zabavljaju se... Slabo motivirani za učenje. Obitelj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800" dirty="0"/>
              <a:t>        uglavnom premalo kontrolira ili blag odgoj.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800" dirty="0"/>
              <a:t>     - Djeca sa ŠF odbijaju otići iz kuće, usljed pritiska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800" dirty="0"/>
              <a:t>        simptomi se intenziviraju, dolazi do porasta anksioznost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800" dirty="0"/>
              <a:t>        čak do razine panike. Obično odlični učenici s visoko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800" dirty="0"/>
              <a:t>        postavljenim ciljevima vezano uz školu. Obitelj ima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800" dirty="0"/>
              <a:t>        prevelika očekivanja.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800" dirty="0"/>
              <a:t>      - Nemaju svi koji markiraju poremećaj ponašanja.</a:t>
            </a:r>
          </a:p>
          <a:p>
            <a:pPr lvl="0"/>
            <a:r>
              <a:rPr lang="hr-HR" sz="2800" dirty="0"/>
              <a:t>depresija,</a:t>
            </a:r>
          </a:p>
          <a:p>
            <a:pPr lvl="0"/>
            <a:r>
              <a:rPr lang="hr-HR" sz="2800" dirty="0"/>
              <a:t>shizofrenija.</a:t>
            </a:r>
          </a:p>
        </p:txBody>
      </p:sp>
    </p:spTree>
    <p:extLst>
      <p:ext uri="{BB962C8B-B14F-4D97-AF65-F5344CB8AC3E}">
        <p14:creationId xmlns:p14="http://schemas.microsoft.com/office/powerpoint/2010/main" val="883247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/>
              <a:t>    PROGNOZA</a:t>
            </a:r>
            <a:endParaRPr lang="hr-HR" sz="2800" dirty="0"/>
          </a:p>
          <a:p>
            <a:r>
              <a:rPr lang="hr-HR" sz="2800" dirty="0"/>
              <a:t>Ovisi o povijesti djeteta i adolescenta.</a:t>
            </a:r>
          </a:p>
          <a:p>
            <a:r>
              <a:rPr lang="hr-HR" sz="2800" dirty="0"/>
              <a:t>Karakteristika ličnosti. </a:t>
            </a:r>
          </a:p>
          <a:p>
            <a:r>
              <a:rPr lang="hr-HR" sz="2800" dirty="0"/>
              <a:t>Odnos s roditeljima i školom.</a:t>
            </a:r>
          </a:p>
          <a:p>
            <a:r>
              <a:rPr lang="hr-HR" sz="2800" dirty="0"/>
              <a:t>Primjenjenog liječenja (bolje ukoliko se što prije potraži stručna pomoć).</a:t>
            </a:r>
          </a:p>
          <a:p>
            <a:r>
              <a:rPr lang="hr-HR" sz="2800" dirty="0"/>
              <a:t>ŠF ima nagli i kronični tijek.</a:t>
            </a:r>
          </a:p>
          <a:p>
            <a:r>
              <a:rPr lang="hr-HR" sz="2800" dirty="0"/>
              <a:t>Ponovna uznemiravajuća iskustva mogu pogoršati kliničku sliku.</a:t>
            </a:r>
          </a:p>
        </p:txBody>
      </p:sp>
    </p:spTree>
    <p:extLst>
      <p:ext uri="{BB962C8B-B14F-4D97-AF65-F5344CB8AC3E}">
        <p14:creationId xmlns:p14="http://schemas.microsoft.com/office/powerpoint/2010/main" val="4178676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/>
              <a:t>    LIJEČENJE</a:t>
            </a:r>
            <a:endParaRPr lang="hr-HR" sz="2800" dirty="0"/>
          </a:p>
          <a:p>
            <a:r>
              <a:rPr lang="hr-HR" sz="2800" dirty="0"/>
              <a:t>Primarni cilj liječenja je smanjiti anksioznost nakon čega slijedi povratak djeteta u školu. </a:t>
            </a:r>
          </a:p>
          <a:p>
            <a:r>
              <a:rPr lang="hr-HR" sz="2800" dirty="0"/>
              <a:t>Liječenje traje od par tjedana do par mjeseci.</a:t>
            </a:r>
          </a:p>
          <a:p>
            <a:r>
              <a:rPr lang="hr-HR" sz="2800" dirty="0"/>
              <a:t>ŠF se može uspješno liječiti - prema podacima oko </a:t>
            </a:r>
          </a:p>
          <a:p>
            <a:pPr marL="0" indent="0">
              <a:buNone/>
            </a:pPr>
            <a:r>
              <a:rPr lang="hr-HR" sz="2800" dirty="0"/>
              <a:t>    70 % djece ponovno krene u školu nakon jednogo - </a:t>
            </a:r>
          </a:p>
          <a:p>
            <a:pPr marL="0" indent="0">
              <a:buNone/>
            </a:pPr>
            <a:r>
              <a:rPr lang="hr-HR" sz="2800" dirty="0"/>
              <a:t>    dišnjeg tretmana.</a:t>
            </a:r>
          </a:p>
          <a:p>
            <a:r>
              <a:rPr lang="hr-HR" sz="2800" dirty="0"/>
              <a:t>Multimodalni suradnički pristup uključuje – liječnik psihijatar, LOM ili školske medicine, dijete, roditelj, stručni djelatnici škole, vršnjaci</a:t>
            </a:r>
          </a:p>
        </p:txBody>
      </p:sp>
    </p:spTree>
    <p:extLst>
      <p:ext uri="{BB962C8B-B14F-4D97-AF65-F5344CB8AC3E}">
        <p14:creationId xmlns:p14="http://schemas.microsoft.com/office/powerpoint/2010/main" val="140894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Autofit/>
          </a:bodyPr>
          <a:lstStyle/>
          <a:p>
            <a:r>
              <a:rPr lang="hr-HR" sz="2800" dirty="0"/>
              <a:t>Suport i psihoedukacijski tretman roditelja,</a:t>
            </a:r>
          </a:p>
          <a:p>
            <a:r>
              <a:rPr lang="hr-HR" sz="2800" dirty="0"/>
              <a:t>obiteljska psihoterapija,</a:t>
            </a:r>
          </a:p>
          <a:p>
            <a:r>
              <a:rPr lang="hr-HR" sz="2800" dirty="0"/>
              <a:t>psihoanalitička psihoterapija,</a:t>
            </a:r>
          </a:p>
          <a:p>
            <a:r>
              <a:rPr lang="hr-HR" sz="2800" dirty="0"/>
              <a:t>kognitivno bihevioralna psihoterapija,</a:t>
            </a:r>
          </a:p>
          <a:p>
            <a:r>
              <a:rPr lang="hr-HR" sz="2800" dirty="0"/>
              <a:t>farmakoterapija (uspješnom se pokazala primjena SSRI – bez obzira je li prisutna depresija ili nije, terapija traje 4-6 mjeseci nakon poboljšanja primarnih simptoma a potom se postupno smanjuje doza do ukidanja, pp.  benzodiazepini – djeca s jakom anksioznošću prije odlaska u školu ili prije odlaska na spavanje.),</a:t>
            </a:r>
          </a:p>
          <a:p>
            <a:r>
              <a:rPr lang="hr-HR" sz="2800" dirty="0"/>
              <a:t>hospitalizacija.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077448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Autofit/>
          </a:bodyPr>
          <a:lstStyle/>
          <a:p>
            <a:r>
              <a:rPr lang="hr-HR" sz="2800" dirty="0"/>
              <a:t>Potrebna redovita suradnja sa školom - razumijevanje za emocionalne tegobe djeteta, omogućiti postupni povratak, pozitivno ozračje (povjerenje, sigurnost) pri povratku djeteta u školu. </a:t>
            </a:r>
          </a:p>
          <a:p>
            <a:r>
              <a:rPr lang="hr-HR" sz="2800" dirty="0"/>
              <a:t>Tijekom izostanka iz škole dijete treba održavati kontakt s učenicima iz razreda, biti u toku sa školskim gradivom, kontinuirano učiti, pisati zadaće.</a:t>
            </a:r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468007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/>
              <a:t>Nekoliko praktičnih savjeta pomoći djetetu sa školskom fobijom:</a:t>
            </a:r>
          </a:p>
          <a:p>
            <a:pPr lvl="0"/>
            <a:r>
              <a:rPr lang="hr-HR" sz="2800" dirty="0"/>
              <a:t>Dijete koje boluje od ŠF ne zna čega se boji,</a:t>
            </a:r>
          </a:p>
          <a:p>
            <a:pPr lvl="0"/>
            <a:r>
              <a:rPr lang="hr-HR" sz="2800" dirty="0"/>
              <a:t>prisiljavanje i inzistiranje na povratak u školu je kontraproduktivno,</a:t>
            </a:r>
          </a:p>
          <a:p>
            <a:pPr lvl="0"/>
            <a:r>
              <a:rPr lang="hr-HR" sz="2800" dirty="0"/>
              <a:t>ne smije se ucjenjivati niti posramljivati dijete,</a:t>
            </a:r>
          </a:p>
          <a:p>
            <a:pPr lvl="0"/>
            <a:r>
              <a:rPr lang="hr-HR" sz="2800" dirty="0"/>
              <a:t>neophodno je roditeljsko razumijevanje, strpljenje, potpora,</a:t>
            </a:r>
          </a:p>
          <a:p>
            <a:pPr lvl="0"/>
            <a:r>
              <a:rPr lang="hr-HR" sz="2800" dirty="0"/>
              <a:t>roditelji potiču i brinu o redovitom pisanju zadaće i praćenju školskog gradiva.</a:t>
            </a:r>
          </a:p>
        </p:txBody>
      </p:sp>
    </p:spTree>
    <p:extLst>
      <p:ext uri="{BB962C8B-B14F-4D97-AF65-F5344CB8AC3E}">
        <p14:creationId xmlns:p14="http://schemas.microsoft.com/office/powerpoint/2010/main" val="1945547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6400800"/>
          </a:xfrm>
        </p:spPr>
        <p:txBody>
          <a:bodyPr>
            <a:noAutofit/>
          </a:bodyPr>
          <a:lstStyle/>
          <a:p>
            <a:pPr lvl="0"/>
            <a:r>
              <a:rPr lang="hr-HR" sz="2800" dirty="0"/>
              <a:t>liječenje je dugotrajno i svi koji su u vezi s djetetom trebaju pokazati razumijevanje,</a:t>
            </a:r>
          </a:p>
          <a:p>
            <a:pPr lvl="0"/>
            <a:r>
              <a:rPr lang="hr-HR" sz="2800" dirty="0"/>
              <a:t>omogućiti kontakte djeteta s vršnjacima,</a:t>
            </a:r>
          </a:p>
          <a:p>
            <a:pPr lvl="0"/>
            <a:r>
              <a:rPr lang="hr-HR" sz="2800" dirty="0"/>
              <a:t>opravdati izostanak iz škole,</a:t>
            </a:r>
          </a:p>
          <a:p>
            <a:pPr lvl="0"/>
            <a:r>
              <a:rPr lang="hr-HR" sz="2800" dirty="0"/>
              <a:t>ne govoriti negativno o školi i školskim aktivnostima,</a:t>
            </a:r>
          </a:p>
          <a:p>
            <a:pPr lvl="0"/>
            <a:r>
              <a:rPr lang="hr-HR" sz="2800" dirty="0"/>
              <a:t>ne postavljati previsoka očekivanja i ne uspoređivati ga s drugima,</a:t>
            </a:r>
          </a:p>
          <a:p>
            <a:pPr lvl="0"/>
            <a:r>
              <a:rPr lang="hr-HR" sz="2800" dirty="0"/>
              <a:t>gledati dijete kao cjelovitu osobu, a ne kao „školski uspjeh“,</a:t>
            </a:r>
          </a:p>
          <a:p>
            <a:pPr lvl="0"/>
            <a:r>
              <a:rPr lang="hr-HR" sz="2800" dirty="0"/>
              <a:t>pohvaliti dijete za svaki trud i pomak u funkcioniranju,</a:t>
            </a:r>
          </a:p>
          <a:p>
            <a:pPr lvl="0"/>
            <a:r>
              <a:rPr lang="hr-HR" sz="2800" dirty="0"/>
              <a:t>nastaviti s izvanškolskim aktivnostima,</a:t>
            </a:r>
          </a:p>
          <a:p>
            <a:pPr lvl="0"/>
            <a:r>
              <a:rPr lang="hr-HR" sz="2800" dirty="0"/>
              <a:t>poticati dijete na igru, verbalizaciju osjećaja i sl.</a:t>
            </a:r>
          </a:p>
        </p:txBody>
      </p:sp>
    </p:spTree>
    <p:extLst>
      <p:ext uri="{BB962C8B-B14F-4D97-AF65-F5344CB8AC3E}">
        <p14:creationId xmlns:p14="http://schemas.microsoft.com/office/powerpoint/2010/main" val="218393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00800"/>
          </a:xfrm>
        </p:spPr>
        <p:txBody>
          <a:bodyPr>
            <a:noAutofit/>
          </a:bodyPr>
          <a:lstStyle/>
          <a:p>
            <a:r>
              <a:rPr lang="hr-HR" sz="2800" dirty="0"/>
              <a:t>Školska fobija nije formalna dijagnoza, nije klinički poremećaj prema važećem DSM V, a može biti povezana s nizom psihijatrijskih poremećaja - separacijska anksioznost, socijalna fobija, opći anksiozni poremećaj.</a:t>
            </a:r>
          </a:p>
          <a:p>
            <a:r>
              <a:rPr lang="hr-HR" sz="2800" dirty="0"/>
              <a:t>Dijete izbjegava školu stalno ili povremeno, ne želi ni krenuti u školu, krene pa se vrati, ili ne može izdržati do kraja nastave</a:t>
            </a:r>
          </a:p>
          <a:p>
            <a:r>
              <a:rPr lang="hr-HR" sz="2800" dirty="0"/>
              <a:t>Školska fobija je tzv. neurotski strah (nije normalan razvojni strah), najčešće je odraz slabosti u odnosu između djeteta i roditelja. </a:t>
            </a:r>
          </a:p>
          <a:p>
            <a:r>
              <a:rPr lang="hr-HR" sz="2800" dirty="0"/>
              <a:t>Rijetko prolazi spontano       potreba za stručnom pomoći.</a:t>
            </a:r>
          </a:p>
          <a:p>
            <a:pPr marL="0" indent="0">
              <a:buNone/>
            </a:pPr>
            <a:endParaRPr lang="hr-HR" sz="2800" dirty="0"/>
          </a:p>
        </p:txBody>
      </p:sp>
      <p:sp>
        <p:nvSpPr>
          <p:cNvPr id="5" name="Right Arrow 4"/>
          <p:cNvSpPr/>
          <p:nvPr/>
        </p:nvSpPr>
        <p:spPr>
          <a:xfrm>
            <a:off x="4533264" y="5558155"/>
            <a:ext cx="266065" cy="156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2480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/>
              <a:t>    PRIKAZ SLUČAJA</a:t>
            </a:r>
          </a:p>
          <a:p>
            <a:endParaRPr lang="hr-HR" sz="2800" b="1" dirty="0"/>
          </a:p>
          <a:p>
            <a:r>
              <a:rPr lang="hr-HR" sz="2800"/>
              <a:t>Helena, Karlo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155989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b="1" dirty="0"/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03004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/>
              <a:t>    </a:t>
            </a:r>
            <a:r>
              <a:rPr lang="hr-HR" sz="2800" b="1" dirty="0"/>
              <a:t>SEPARACIJSKA ANKSIOZNOST (F93.0)</a:t>
            </a:r>
          </a:p>
          <a:p>
            <a:r>
              <a:rPr lang="hr-HR" sz="2800" dirty="0"/>
              <a:t>Pretjerana anksioznost prilikom separacije od kuće ili roditelja, obično majke.</a:t>
            </a:r>
          </a:p>
          <a:p>
            <a:r>
              <a:rPr lang="hr-HR" sz="2800" dirty="0"/>
              <a:t>Potreba za kontaktom s osobom uz koju su vezani.</a:t>
            </a:r>
          </a:p>
          <a:p>
            <a:r>
              <a:rPr lang="hr-HR" sz="2800" dirty="0"/>
              <a:t>Strah od situacija koje se percipiraju opasnima za njih ili njihovu obitelj.</a:t>
            </a:r>
          </a:p>
          <a:p>
            <a:r>
              <a:rPr lang="hr-HR" sz="2800" dirty="0"/>
              <a:t>Odbijanje odlaska u školu nalazi se u otprilike 75% djece školske dobi s ovim poremećajem.</a:t>
            </a:r>
          </a:p>
          <a:p>
            <a:r>
              <a:rPr lang="hr-HR" sz="2800" dirty="0"/>
              <a:t>Trajanje smetnji najmanje 4 tjedna. </a:t>
            </a:r>
          </a:p>
          <a:p>
            <a:r>
              <a:rPr lang="hr-HR" sz="2800" dirty="0"/>
              <a:t>Početak prije 18 godina</a:t>
            </a:r>
          </a:p>
          <a:p>
            <a:r>
              <a:rPr lang="hr-HR" sz="2800" dirty="0"/>
              <a:t>Poteškoće u funkcioniranju</a:t>
            </a:r>
          </a:p>
        </p:txBody>
      </p:sp>
    </p:spTree>
    <p:extLst>
      <p:ext uri="{BB962C8B-B14F-4D97-AF65-F5344CB8AC3E}">
        <p14:creationId xmlns:p14="http://schemas.microsoft.com/office/powerpoint/2010/main" val="161734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44958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/>
              <a:t>    POVIJEST</a:t>
            </a:r>
          </a:p>
          <a:p>
            <a:pPr marL="0" indent="0">
              <a:buNone/>
            </a:pPr>
            <a:endParaRPr lang="hr-HR" sz="2800" dirty="0"/>
          </a:p>
          <a:p>
            <a:r>
              <a:rPr lang="hr-HR" sz="2800" dirty="0"/>
              <a:t>Prvi put se školska fobija spominje u Velikoj Britaniji 1941. godine kojim je opisan problem kod djece koja ne idu u školu zbog emocionalnih tegoba.</a:t>
            </a:r>
          </a:p>
          <a:p>
            <a:r>
              <a:rPr lang="hr-HR" sz="2800" dirty="0"/>
              <a:t>Autor Školske fobije i njezinog liječenja Nigel Blagg - priznato od </a:t>
            </a:r>
          </a:p>
          <a:p>
            <a:r>
              <a:rPr lang="hr-HR" sz="2800" dirty="0"/>
              <a:t>1960. g.</a:t>
            </a:r>
          </a:p>
          <a:p>
            <a:endParaRPr lang="hr-HR" sz="2800" dirty="0"/>
          </a:p>
          <a:p>
            <a:endParaRPr lang="hr-H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373048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392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/>
              <a:t>    EPIDEMIOLOGIJA </a:t>
            </a:r>
            <a:endParaRPr lang="hr-HR" sz="2800" dirty="0"/>
          </a:p>
          <a:p>
            <a:pPr lvl="0"/>
            <a:r>
              <a:rPr lang="hr-HR" sz="2800" dirty="0"/>
              <a:t>0,5-1,5%</a:t>
            </a:r>
          </a:p>
          <a:p>
            <a:pPr lvl="0"/>
            <a:r>
              <a:rPr lang="hr-HR" sz="2800" dirty="0"/>
              <a:t>Javlja se podjednako kod dječaka i djevojčica. </a:t>
            </a:r>
          </a:p>
          <a:p>
            <a:pPr lvl="0"/>
            <a:r>
              <a:rPr lang="hr-HR" sz="2800" dirty="0"/>
              <a:t>Može se javiti  kod svih dobnih skupina, svih razina intelektualnih sposobnosti, nema značajne socio-ekonomske razlike, nema značajne razlike po broju braće i sestara. </a:t>
            </a:r>
          </a:p>
          <a:p>
            <a:pPr lvl="0"/>
            <a:r>
              <a:rPr lang="hr-HR" sz="2800" dirty="0"/>
              <a:t>Češće u dobi od 5-7 godina, potom 11-14 godine.</a:t>
            </a:r>
          </a:p>
          <a:p>
            <a:pPr lvl="0"/>
            <a:r>
              <a:rPr lang="hr-HR" sz="2800" dirty="0"/>
              <a:t>Češće kod jedinaca, češće kod mlađe djece u obitelji, pretjerano zaštićivane djece.</a:t>
            </a:r>
          </a:p>
          <a:p>
            <a:pPr lvl="0"/>
            <a:r>
              <a:rPr lang="hr-HR" sz="2800" dirty="0"/>
              <a:t>Majke često agorafobične.</a:t>
            </a:r>
          </a:p>
        </p:txBody>
      </p:sp>
    </p:spTree>
    <p:extLst>
      <p:ext uri="{BB962C8B-B14F-4D97-AF65-F5344CB8AC3E}">
        <p14:creationId xmlns:p14="http://schemas.microsoft.com/office/powerpoint/2010/main" val="169649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/>
              <a:t>    ETIOLOGIJA</a:t>
            </a:r>
            <a:endParaRPr lang="hr-HR" sz="2800" dirty="0"/>
          </a:p>
          <a:p>
            <a:pPr lvl="0"/>
            <a:r>
              <a:rPr lang="hr-HR" sz="2800" b="1" dirty="0"/>
              <a:t>klasično analitičko gledište:</a:t>
            </a:r>
            <a:r>
              <a:rPr lang="hr-HR" sz="2800" dirty="0"/>
              <a:t> posljedica nerazriješenog razvojnog konflikta u edipskoj fazi, dolazi do pomaka zastrašujućih fantazijskih predodžbi na vanjski objekt ili situaciju. </a:t>
            </a:r>
          </a:p>
          <a:p>
            <a:r>
              <a:rPr lang="hr-HR" sz="2800" dirty="0"/>
              <a:t>MO je premještanje - neugodan osjećaj se potiskuje u odnosu na objekt koji ga je izazvao, a izbija u odnosu prema drugom objektu ili osobi. Agresija se premješta na manje opasne objekte. Zamjenjuje se jedna ideja drugom s kojom je asocijativno povezana. U primarnom procesu mišljenja psihička energija se premješta od jedne ideje na drugu.</a:t>
            </a:r>
          </a:p>
        </p:txBody>
      </p:sp>
    </p:spTree>
    <p:extLst>
      <p:ext uri="{BB962C8B-B14F-4D97-AF65-F5344CB8AC3E}">
        <p14:creationId xmlns:p14="http://schemas.microsoft.com/office/powerpoint/2010/main" val="189072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Autofit/>
          </a:bodyPr>
          <a:lstStyle/>
          <a:p>
            <a:pPr lvl="0"/>
            <a:r>
              <a:rPr lang="hr-HR" sz="2800" b="1" dirty="0"/>
              <a:t>Bihevioralni model</a:t>
            </a:r>
            <a:r>
              <a:rPr lang="hr-HR" sz="2800" dirty="0"/>
              <a:t>: djeca se uče strahu uparivanjem opasnog objekta ili situacije s neutralnim.</a:t>
            </a:r>
          </a:p>
          <a:p>
            <a:pPr lvl="0"/>
            <a:r>
              <a:rPr lang="hr-HR" sz="2800" b="1" dirty="0"/>
              <a:t>Kognitivni model:</a:t>
            </a:r>
            <a:r>
              <a:rPr lang="hr-HR" sz="2800" dirty="0"/>
              <a:t> kognitivne distorzije idu u smjeru precjenjivanja opasnosti i podcjenjivanja vlastitih snaga. </a:t>
            </a:r>
          </a:p>
          <a:p>
            <a:pPr lvl="0"/>
            <a:r>
              <a:rPr lang="hr-HR" sz="2800" b="1" dirty="0"/>
              <a:t>Genetski faktori:</a:t>
            </a:r>
            <a:r>
              <a:rPr lang="hr-HR" sz="2800" dirty="0"/>
              <a:t> promjene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2800" dirty="0"/>
              <a:t>    u aktivnosti amigdale i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2800" dirty="0"/>
              <a:t>    hipokampusa kod članova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2800" dirty="0"/>
              <a:t>    obitelji; disregulacija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2800" dirty="0"/>
              <a:t>    noradrenalina, serotonina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r-HR" sz="2800" dirty="0"/>
              <a:t>    i dopamina.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80" y="2667000"/>
            <a:ext cx="35052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67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/>
              <a:t>    UZROCI</a:t>
            </a:r>
            <a:endParaRPr lang="hr-HR" sz="2800" dirty="0"/>
          </a:p>
          <a:p>
            <a:r>
              <a:rPr lang="hr-HR" sz="2800" dirty="0"/>
              <a:t>Temeljni uzrok školske fobije možemo tražiti u obiteljskim odnosima.</a:t>
            </a:r>
          </a:p>
          <a:p>
            <a:r>
              <a:rPr lang="hr-HR" sz="2800" dirty="0"/>
              <a:t>Separacijska anksioznost (primarni strah od odvajanja od roditelja. Dijete simbiotski vezano uz roditelja, nije steklo potreban osjećaj sigurnosti koji mu omogućava da funkcionira i kad roditelj nije u blizini. Simbiotska vezanost majke i djeteta, prezaštitnički odnos prema djetetu. Očevi pasivni, nesigurni, kritični).</a:t>
            </a:r>
          </a:p>
        </p:txBody>
      </p:sp>
    </p:spTree>
    <p:extLst>
      <p:ext uri="{BB962C8B-B14F-4D97-AF65-F5344CB8AC3E}">
        <p14:creationId xmlns:p14="http://schemas.microsoft.com/office/powerpoint/2010/main" val="384937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1787</Words>
  <Application>Microsoft Office PowerPoint</Application>
  <PresentationFormat>Prikaz na zaslonu (4:3)</PresentationFormat>
  <Paragraphs>181</Paragraphs>
  <Slides>31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ŠKOLSKA FOBIJA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dobardabar</dc:creator>
  <cp:lastModifiedBy>Nevzeta Zdunić</cp:lastModifiedBy>
  <cp:revision>75</cp:revision>
  <cp:lastPrinted>2013-11-04T03:14:00Z</cp:lastPrinted>
  <dcterms:created xsi:type="dcterms:W3CDTF">2006-08-16T00:00:00Z</dcterms:created>
  <dcterms:modified xsi:type="dcterms:W3CDTF">2023-04-01T16:57:56Z</dcterms:modified>
</cp:coreProperties>
</file>