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22_43273EDA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68" r:id="rId3"/>
    <p:sldId id="269" r:id="rId4"/>
    <p:sldId id="287" r:id="rId5"/>
    <p:sldId id="282" r:id="rId6"/>
    <p:sldId id="284" r:id="rId7"/>
    <p:sldId id="286" r:id="rId8"/>
    <p:sldId id="273" r:id="rId9"/>
    <p:sldId id="271" r:id="rId10"/>
    <p:sldId id="272" r:id="rId11"/>
    <p:sldId id="262" r:id="rId12"/>
    <p:sldId id="275" r:id="rId13"/>
    <p:sldId id="265" r:id="rId14"/>
    <p:sldId id="267" r:id="rId15"/>
    <p:sldId id="266" r:id="rId16"/>
    <p:sldId id="285" r:id="rId17"/>
    <p:sldId id="288" r:id="rId18"/>
    <p:sldId id="277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CD598A-C515-6B58-45E0-88663335AF63}" name="Nevzeta Zdunić" initials="NZ" userId="S::nevzeta.zdunic@skole.hr::8a9104e5-6d4c-41a1-ac36-5122ec1b64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2D86A-FF10-4520-B5D2-62638FBEE470}" v="1" dt="2023-04-11T19:50:54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vzeta Zdunić" userId="8a9104e5-6d4c-41a1-ac36-5122ec1b6419" providerId="ADAL" clId="{7842D86A-FF10-4520-B5D2-62638FBEE470}"/>
    <pc:docChg chg="modSld">
      <pc:chgData name="Nevzeta Zdunić" userId="8a9104e5-6d4c-41a1-ac36-5122ec1b6419" providerId="ADAL" clId="{7842D86A-FF10-4520-B5D2-62638FBEE470}" dt="2023-04-11T20:01:07.393" v="10" actId="20577"/>
      <pc:docMkLst>
        <pc:docMk/>
      </pc:docMkLst>
      <pc:sldChg chg="modSp mod">
        <pc:chgData name="Nevzeta Zdunić" userId="8a9104e5-6d4c-41a1-ac36-5122ec1b6419" providerId="ADAL" clId="{7842D86A-FF10-4520-B5D2-62638FBEE470}" dt="2023-04-11T20:01:07.393" v="10" actId="20577"/>
        <pc:sldMkLst>
          <pc:docMk/>
          <pc:sldMk cId="4899090" sldId="266"/>
        </pc:sldMkLst>
        <pc:spChg chg="mod">
          <ac:chgData name="Nevzeta Zdunić" userId="8a9104e5-6d4c-41a1-ac36-5122ec1b6419" providerId="ADAL" clId="{7842D86A-FF10-4520-B5D2-62638FBEE470}" dt="2023-04-11T20:01:07.393" v="10" actId="20577"/>
          <ac:spMkLst>
            <pc:docMk/>
            <pc:sldMk cId="4899090" sldId="266"/>
            <ac:spMk id="2" creationId="{509071F4-E37F-3EF9-CED0-FCB89A9DA568}"/>
          </ac:spMkLst>
        </pc:spChg>
      </pc:sldChg>
      <pc:sldChg chg="modSp mod">
        <pc:chgData name="Nevzeta Zdunić" userId="8a9104e5-6d4c-41a1-ac36-5122ec1b6419" providerId="ADAL" clId="{7842D86A-FF10-4520-B5D2-62638FBEE470}" dt="2023-04-11T19:55:19.083" v="9" actId="5793"/>
        <pc:sldMkLst>
          <pc:docMk/>
          <pc:sldMk cId="1126645466" sldId="290"/>
        </pc:sldMkLst>
        <pc:spChg chg="mod">
          <ac:chgData name="Nevzeta Zdunić" userId="8a9104e5-6d4c-41a1-ac36-5122ec1b6419" providerId="ADAL" clId="{7842D86A-FF10-4520-B5D2-62638FBEE470}" dt="2023-04-11T19:55:19.083" v="9" actId="5793"/>
          <ac:spMkLst>
            <pc:docMk/>
            <pc:sldMk cId="1126645466" sldId="290"/>
            <ac:spMk id="3" creationId="{5086857E-496B-FCF8-2A3A-98A1DAF674BA}"/>
          </ac:spMkLst>
        </pc:spChg>
        <pc:picChg chg="mod">
          <ac:chgData name="Nevzeta Zdunić" userId="8a9104e5-6d4c-41a1-ac36-5122ec1b6419" providerId="ADAL" clId="{7842D86A-FF10-4520-B5D2-62638FBEE470}" dt="2023-04-11T19:50:54.948" v="0" actId="14100"/>
          <ac:picMkLst>
            <pc:docMk/>
            <pc:sldMk cId="1126645466" sldId="290"/>
            <ac:picMk id="1026" creationId="{2F276202-6504-9EF2-C13D-2B9A034EA831}"/>
          </ac:picMkLst>
        </pc:picChg>
      </pc:sldChg>
    </pc:docChg>
  </pc:docChgLst>
</pc:chgInfo>
</file>

<file path=ppt/comments/modernComment_122_43273E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404C48-14A6-4D44-A343-1C89ADB6C63F}" authorId="{CECD598A-C515-6B58-45E0-88663335AF63}" created="2023-04-11T17:50:19.78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57839184" sldId="256"/>
      <ac:picMk id="6" creationId="{3B93AFE0-FA57-277F-17A1-FDB313D82C43}"/>
    </ac:deMkLst>
    <p188:txBody>
      <a:bodyPr/>
      <a:lstStyle/>
      <a:p>
        <a:r>
          <a:rPr lang="hr-HR"/>
          <a:t>Politika Tržište Podrška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9C2439-E876-C62C-F803-FD2437420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AC8D375-6B68-4546-6902-9CB75C20B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A176B34-2E69-DDCE-07E7-18975CCD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D5C0E3-C6EC-E482-9EB9-A05910C1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56890BB-748F-10F6-E713-84FF012D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83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BA156C-D9A3-D0DC-7CD1-6995E6DB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AD46223-3EA7-89A2-1B02-F6007DC47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0C7EDCD-E6A9-3ADB-C157-C052D96E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7F03959-8C9E-BCFF-6F9D-EAD27756D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46F5E55-F957-7D00-C5AD-4FC15C19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600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2E42BA5-B1C2-5BFC-BC77-F05853C88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346BB56-221E-B3F6-B6CA-2F3F870A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CBD581-F9C6-9F78-F92F-DB28FDFD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1A7179-F06D-7DF1-C58B-1009A4F2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7BF952-3F66-B1B4-BB60-FA149BA0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739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46F98D-81B8-907A-DC41-2078DDD2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EAA1AE-4CF9-D0C8-89A3-1A07D249C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65D8C7-262C-914D-9E8F-F281455C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F2414D1-BAD5-5DD6-49DF-B895F0AE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1959BF-84B5-AE60-92A1-A670A548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486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C8FC2D-1ECE-5AD8-7D27-477585E2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CEA3FEC-B20F-04F8-337A-AA427AD7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79EEE7-0D39-9B98-7AA6-426D423B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B6AB88-1CEA-EAAF-F81C-5AC967E5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E8450E-8806-C045-F041-BFBD0CEA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938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816840-7384-7369-5E04-286D4390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2D6513-2D0F-0008-3707-C20CCC2B6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77B45EF-9FF8-C5D7-80FC-80F00F45D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04E4EEA-98F1-FC1D-D30B-9B608719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B838490-D553-3634-2EEB-C1B4DA9E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3C9304F-EE74-3EFE-57CF-799506D4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499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1E2DA9-D282-7B0B-EB25-E3C0D2D3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8A38BE3-B025-A250-513D-ABA82CE2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53893A-D2D5-F7A6-346B-EF7025816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7EFD546-ABA8-7A5E-D1F9-299F7C4CF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850B9B7-7F18-82B5-09E6-689A6B0F2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FC39574-7BDC-3033-FB02-00D77273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2BEE0FC-4F89-A6FA-4082-15040162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BA07660-733A-FAC1-2856-F946EECC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316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E8EA8A-EE86-8209-CE32-BB61B78E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B5A67DD-C439-731B-4DEB-E0CEA927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A007959-B623-D29B-3D71-1377B4CA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85EB0B2-2867-693B-4FA7-63A51C08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59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D0223BC-C478-74A8-E628-7B96ACE0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5EFD3BF-6166-DE86-B10B-3718EF68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A7D89E3-1EC8-D0F7-6899-38B0115D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37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0F2C30-F6D5-DCC8-9F78-C1F477E6E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80FAEF-9A92-B58A-7428-E8E29E72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4B30F65-862F-3F75-99EF-AEFB593AB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18B9429-D3CD-54A1-4FE3-B987CF80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F60D391-71B9-2BE0-84CC-4663E05A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D49F180-8CC3-EFF5-EF62-7FCE3BE5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399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B3E2E7-B4EC-79D9-5E8C-C2B41956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D59E11-1B39-2945-9630-6635C8B71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19B3B60-CA5B-27A2-AEC9-671F4D821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E66ABE0-1F99-289A-374A-3D6DA142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C004CB8-2FF8-8D9E-7A61-7B922F5C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B607231-E11A-C81F-B62F-38EA23CC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362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D3693E2-0CF9-CA85-A9A7-857D6CDF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5991641-EAC3-847C-1ACA-250DC6D40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2495C4-D125-971B-D5C6-5FDFF538C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4299-C3AC-490C-89D5-D2CDCA81FC88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BF4C5D-208D-5425-C40D-3BB89F26C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F495E7-F28F-5033-5D75-F8945D8E3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BD31-4518-4B81-B8A6-1312858082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745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22_43273EDA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z.hr/content/publikacije-skole/2020/HZZ-Kamo-nakon-osnovne-skole-Sjeverozapadna-brosura-2020.pdf?v=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zz.hr/usluge-poslodavci-posloprimci/publikacije-hzz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narodne-novine.nn.hr/clanci/sluzbeni/2015_05_49_981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4D409D6-8568-43A7-FD4B-FBDE9B23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9465" y="4450079"/>
            <a:ext cx="4683321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100" dirty="0" err="1"/>
              <a:t>Konferencija</a:t>
            </a:r>
            <a:r>
              <a:rPr lang="en-US" sz="2100" dirty="0"/>
              <a:t> </a:t>
            </a:r>
            <a:r>
              <a:rPr lang="en-US" sz="2100" dirty="0" err="1"/>
              <a:t>edukacijskih</a:t>
            </a:r>
            <a:r>
              <a:rPr lang="en-US" sz="2100" dirty="0"/>
              <a:t> </a:t>
            </a:r>
            <a:r>
              <a:rPr lang="en-US" sz="2100" dirty="0" err="1"/>
              <a:t>rehabilitatora</a:t>
            </a:r>
            <a:r>
              <a:rPr lang="en-US" sz="2100" dirty="0"/>
              <a:t> 2023.Vodice,</a:t>
            </a:r>
            <a:br>
              <a:rPr lang="en-US" sz="2100" dirty="0"/>
            </a:br>
            <a:r>
              <a:rPr lang="en-US" sz="2100" dirty="0"/>
              <a:t>12.-15.travnja 2023.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 err="1"/>
              <a:t>Simpozij</a:t>
            </a:r>
            <a:r>
              <a:rPr lang="en-US" sz="2100" dirty="0"/>
              <a:t>:„</a:t>
            </a:r>
            <a:r>
              <a:rPr lang="en-US" sz="2100" dirty="0" err="1"/>
              <a:t>Strukovno</a:t>
            </a:r>
            <a:r>
              <a:rPr lang="en-US" sz="2100" dirty="0"/>
              <a:t> </a:t>
            </a:r>
            <a:r>
              <a:rPr lang="en-US" sz="2100" dirty="0" err="1"/>
              <a:t>obrazovanje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  </a:t>
            </a:r>
            <a:r>
              <a:rPr lang="en-US" sz="2100" dirty="0" err="1"/>
              <a:t>zapošljavanje</a:t>
            </a:r>
            <a:r>
              <a:rPr lang="en-US" sz="2100" dirty="0"/>
              <a:t> </a:t>
            </a:r>
            <a:r>
              <a:rPr lang="en-US" sz="2100" dirty="0" err="1"/>
              <a:t>osoba</a:t>
            </a:r>
            <a:r>
              <a:rPr lang="en-US" sz="2100" dirty="0"/>
              <a:t> s </a:t>
            </a:r>
            <a:r>
              <a:rPr lang="en-US" sz="2100" dirty="0" err="1"/>
              <a:t>invaliditetom</a:t>
            </a:r>
            <a:r>
              <a:rPr lang="en-US" sz="2100" dirty="0"/>
              <a:t>- </a:t>
            </a:r>
            <a:r>
              <a:rPr lang="en-US" sz="2100" dirty="0" err="1"/>
              <a:t>izazovi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prilike</a:t>
            </a:r>
            <a:r>
              <a:rPr lang="en-US" sz="2100" dirty="0"/>
              <a:t>“</a:t>
            </a:r>
          </a:p>
        </p:txBody>
      </p:sp>
      <p:pic>
        <p:nvPicPr>
          <p:cNvPr id="1026" name="Picture 2" descr="Kako napraviti puzzle u nekoliko klikova mišem">
            <a:extLst>
              <a:ext uri="{FF2B5EF4-FFF2-40B4-BE49-F238E27FC236}">
                <a16:creationId xmlns:a16="http://schemas.microsoft.com/office/drawing/2014/main" id="{2F276202-6504-9EF2-C13D-2B9A034EA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 bwMode="auto">
          <a:xfrm>
            <a:off x="1" y="91441"/>
            <a:ext cx="5835753" cy="676655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5086857E-496B-FCF8-2A3A-98A1DAF67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1840" y="259080"/>
            <a:ext cx="6228080" cy="6507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r-HR" b="1" dirty="0">
                <a:solidFill>
                  <a:srgbClr val="191B0E"/>
                </a:solidFill>
              </a:rPr>
              <a:t>Profesionalno usmjeravanja učenika s teškoćama u osnovnoj školi i njihovo obrazovanje u strukovnim školama, </a:t>
            </a:r>
            <a:br>
              <a:rPr lang="hr-HR" b="1" dirty="0">
                <a:solidFill>
                  <a:srgbClr val="191B0E"/>
                </a:solidFill>
              </a:rPr>
            </a:br>
            <a:r>
              <a:rPr lang="hr-HR" b="1" dirty="0">
                <a:solidFill>
                  <a:srgbClr val="191B0E"/>
                </a:solidFill>
              </a:rPr>
              <a:t>konkurentnost na tržištu rada i zapošljavanje</a:t>
            </a:r>
            <a:endParaRPr lang="en-US" dirty="0"/>
          </a:p>
          <a:p>
            <a:pPr algn="l"/>
            <a:endParaRPr lang="hr-HR" sz="2000" dirty="0"/>
          </a:p>
          <a:p>
            <a:pPr algn="l"/>
            <a:r>
              <a:rPr lang="en-US" sz="2000" dirty="0"/>
              <a:t>Mirela </a:t>
            </a:r>
            <a:r>
              <a:rPr lang="en-US" sz="2000" dirty="0" err="1"/>
              <a:t>Bukač</a:t>
            </a:r>
            <a:r>
              <a:rPr lang="en-US" sz="2000" dirty="0"/>
              <a:t>, OŠ dr. Ivan Merz, Zagreb</a:t>
            </a:r>
          </a:p>
          <a:p>
            <a:pPr algn="l"/>
            <a:r>
              <a:rPr lang="en-US" sz="2000" dirty="0"/>
              <a:t>Nevzeta Zdunić, OŠ Grigor </a:t>
            </a:r>
            <a:r>
              <a:rPr lang="en-US" sz="2000" dirty="0" err="1"/>
              <a:t>Vitez</a:t>
            </a:r>
            <a:r>
              <a:rPr lang="en-US" sz="2000" dirty="0"/>
              <a:t>, </a:t>
            </a:r>
            <a:r>
              <a:rPr lang="en-US" sz="2000" dirty="0" err="1"/>
              <a:t>Sveti</a:t>
            </a:r>
            <a:r>
              <a:rPr lang="en-US" sz="2000" dirty="0"/>
              <a:t> Ivan </a:t>
            </a:r>
            <a:r>
              <a:rPr lang="en-US" sz="2000" dirty="0" err="1"/>
              <a:t>Žabno</a:t>
            </a:r>
            <a:endParaRPr lang="en-US" sz="2000" dirty="0"/>
          </a:p>
          <a:p>
            <a:pPr algn="l"/>
            <a:r>
              <a:rPr lang="en-US" sz="2000" dirty="0"/>
              <a:t>Iva </a:t>
            </a:r>
            <a:r>
              <a:rPr lang="en-US" sz="2000" dirty="0" err="1"/>
              <a:t>Livić</a:t>
            </a:r>
            <a:r>
              <a:rPr lang="en-US" sz="2000" dirty="0"/>
              <a:t> </a:t>
            </a:r>
            <a:r>
              <a:rPr lang="en-US" sz="2000" dirty="0" err="1"/>
              <a:t>Kozina</a:t>
            </a:r>
            <a:r>
              <a:rPr lang="en-US" sz="2000" dirty="0"/>
              <a:t>, OŠ Ivana </a:t>
            </a:r>
            <a:r>
              <a:rPr lang="en-US" sz="2000" dirty="0" err="1"/>
              <a:t>Cankara</a:t>
            </a:r>
            <a:r>
              <a:rPr lang="en-US" sz="2000" dirty="0"/>
              <a:t>, Zagreb</a:t>
            </a:r>
          </a:p>
          <a:p>
            <a:pPr algn="l"/>
            <a:r>
              <a:rPr lang="en-US" sz="2000" dirty="0"/>
              <a:t>Andrea </a:t>
            </a:r>
            <a:r>
              <a:rPr lang="en-US" sz="2000" dirty="0" err="1"/>
              <a:t>Fajdetić</a:t>
            </a:r>
            <a:r>
              <a:rPr lang="en-US" sz="2000" dirty="0"/>
              <a:t>, OŠ Petra </a:t>
            </a:r>
            <a:r>
              <a:rPr lang="en-US" sz="2000" dirty="0" err="1"/>
              <a:t>Zrinskog</a:t>
            </a:r>
            <a:r>
              <a:rPr lang="en-US" sz="2000" dirty="0"/>
              <a:t>, Zagreb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66454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74AC50-3223-082D-42AD-12E1BCF5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Postupak upisa u srednju školu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9267C4-34E8-39C7-C8C9-B062DD75A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6427"/>
            <a:ext cx="5411680" cy="5611442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Učenici s teškoćama razvoju (koji žele iskoristiti mogućnost upisa temeljem spomenutog Pravilnika) javljaju se </a:t>
            </a:r>
            <a:r>
              <a:rPr lang="hr-HR" sz="72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Upravnom odjelu u županiji odnosno Gradskome uredu Grada Zagreba nadležnom za poslove obrazovanja</a:t>
            </a:r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  (5.mj)</a:t>
            </a:r>
          </a:p>
          <a:p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Odabir srednje škole na temelju  stručnog mišljenje tima za profesionalno usmjeravanje Hrvatskoga zavoda za zapošljavanje</a:t>
            </a:r>
          </a:p>
          <a:p>
            <a:r>
              <a:rPr lang="hr-HR" sz="72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Liste prioriteta zanimanja </a:t>
            </a:r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prema programima  Hrvatski zavod za zapošljavanje ( stručno mišljenje) </a:t>
            </a:r>
          </a:p>
          <a:p>
            <a:r>
              <a:rPr lang="hr-HR" sz="7200" dirty="0">
                <a:solidFill>
                  <a:srgbClr val="444444"/>
                </a:solidFill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pisno povjerenstvu Upravnog odjela u županiji odnosno Gradskog ureda Grada Zagreba-roditelji navode  redom kako bi željeli da ih kandidat upiše</a:t>
            </a:r>
          </a:p>
          <a:p>
            <a:r>
              <a:rPr lang="hr-HR" sz="7200" dirty="0" err="1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NISpuSŠ</a:t>
            </a:r>
            <a:r>
              <a:rPr lang="hr-HR" sz="72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unose  navedene odabire za pojedine kandidate.</a:t>
            </a:r>
            <a:r>
              <a:rPr lang="hr-HR" sz="7200" dirty="0"/>
              <a:t> </a:t>
            </a:r>
          </a:p>
          <a:p>
            <a:r>
              <a:rPr lang="hr-HR" sz="7200" dirty="0"/>
              <a:t>Središnji prijavni ured Agencije za znanost i visoko obrazovanje i Ministarstva</a:t>
            </a:r>
            <a:endParaRPr lang="hr-HR" sz="7200" dirty="0">
              <a:solidFill>
                <a:srgbClr val="444444"/>
              </a:solidFill>
              <a:effectLst/>
              <a:latin typeface="PT Sans" panose="020B0503020203020204" pitchFamily="34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C077244-6E6B-9360-A770-3767CE7A9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9991" y="2287771"/>
            <a:ext cx="2423809" cy="31305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r-H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7200" b="1" i="1" dirty="0">
                <a:latin typeface="Arial" panose="020B0604020202020204" pitchFamily="34" charset="0"/>
                <a:cs typeface="Arial" panose="020B0604020202020204" pitchFamily="34" charset="0"/>
              </a:rPr>
              <a:t>Broj upisanih učenika s teškoćama 2021./2022.g u HR</a:t>
            </a:r>
          </a:p>
          <a:p>
            <a:pPr marL="0" indent="0">
              <a:buNone/>
            </a:pPr>
            <a:r>
              <a:rPr lang="hr-HR" sz="7200" i="1" dirty="0">
                <a:latin typeface="Arial" panose="020B0604020202020204" pitchFamily="34" charset="0"/>
                <a:cs typeface="Arial" panose="020B0604020202020204" pitchFamily="34" charset="0"/>
              </a:rPr>
              <a:t>880 učenika u 109 razrednih odjela ili 1,98% (odo 44.462 učenika 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planiranih za upis u šk.2021./2022.)</a:t>
            </a:r>
            <a:endParaRPr lang="hr-HR" dirty="0"/>
          </a:p>
        </p:txBody>
      </p:sp>
      <p:pic>
        <p:nvPicPr>
          <p:cNvPr id="7170" name="Picture 2" descr="Natječaj za upis učenika u 1. razred srednje škole u školskoj godini  2022./2023.">
            <a:extLst>
              <a:ext uri="{FF2B5EF4-FFF2-40B4-BE49-F238E27FC236}">
                <a16:creationId xmlns:a16="http://schemas.microsoft.com/office/drawing/2014/main" id="{59492451-CD70-9C2E-63A7-D087752C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80" y="2110902"/>
            <a:ext cx="2680111" cy="3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70B63B-EDDC-98A1-C63E-E4ACFDA067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9222" b="-1"/>
          <a:stretch/>
        </p:blipFill>
        <p:spPr bwMode="auto">
          <a:xfrm>
            <a:off x="-3250049" y="-71012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6E6CF89-546E-4D66-D0A1-6D47FFB9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692727"/>
            <a:ext cx="3633746" cy="15154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200" b="1" dirty="0"/>
              <a:t>Brošure za upis učenika u srednju školu</a:t>
            </a:r>
            <a:endParaRPr lang="en-US" sz="3200" b="1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BDE26ED-05D0-1EEE-19F4-FB930DDF9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6562" y="2208178"/>
            <a:ext cx="4413904" cy="504865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buClr>
                <a:srgbClr val="C80000"/>
              </a:buClr>
              <a:defRPr/>
            </a:pPr>
            <a:r>
              <a:rPr lang="hr-HR" sz="1900" dirty="0"/>
              <a:t>O</a:t>
            </a:r>
            <a:r>
              <a:rPr lang="en-US" sz="1900" dirty="0" err="1"/>
              <a:t>bjavljuju</a:t>
            </a:r>
            <a:r>
              <a:rPr lang="en-US" sz="1900" dirty="0"/>
              <a:t> se za </a:t>
            </a:r>
            <a:r>
              <a:rPr lang="en-US" sz="1900" dirty="0" err="1"/>
              <a:t>svaku</a:t>
            </a:r>
            <a:r>
              <a:rPr lang="en-US" sz="1900" dirty="0"/>
              <a:t> od pet </a:t>
            </a:r>
            <a:r>
              <a:rPr lang="en-US" sz="1900" dirty="0" err="1"/>
              <a:t>hrvatskih</a:t>
            </a:r>
            <a:r>
              <a:rPr lang="en-US" sz="1900" dirty="0"/>
              <a:t> </a:t>
            </a:r>
            <a:r>
              <a:rPr lang="en-US" sz="1900" dirty="0" err="1"/>
              <a:t>regija</a:t>
            </a:r>
            <a:endParaRPr lang="en-US" sz="1900" dirty="0"/>
          </a:p>
          <a:p>
            <a:pPr>
              <a:buClr>
                <a:srgbClr val="C80000"/>
              </a:buClr>
              <a:defRPr/>
            </a:pPr>
            <a:r>
              <a:rPr lang="hr-HR" sz="1900" dirty="0"/>
              <a:t>S</a:t>
            </a:r>
            <a:r>
              <a:rPr lang="en-US" sz="1900" dirty="0" err="1"/>
              <a:t>vaka</a:t>
            </a:r>
            <a:r>
              <a:rPr lang="en-US" sz="1900" dirty="0"/>
              <a:t> </a:t>
            </a:r>
            <a:r>
              <a:rPr lang="en-US" sz="1900" dirty="0" err="1"/>
              <a:t>brošura</a:t>
            </a:r>
            <a:r>
              <a:rPr lang="en-US" sz="1900" dirty="0"/>
              <a:t> </a:t>
            </a:r>
            <a:r>
              <a:rPr lang="en-US" sz="1900" dirty="0" err="1"/>
              <a:t>sadrži</a:t>
            </a:r>
            <a:r>
              <a:rPr lang="en-US" sz="1900" dirty="0"/>
              <a:t>:</a:t>
            </a:r>
          </a:p>
          <a:p>
            <a:pPr marL="4572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</a:t>
            </a:r>
            <a:r>
              <a:rPr lang="hr-HR" sz="1900" dirty="0"/>
              <a:t>- </a:t>
            </a:r>
            <a:r>
              <a:rPr lang="en-US" sz="1900" dirty="0" err="1"/>
              <a:t>opise</a:t>
            </a:r>
            <a:r>
              <a:rPr lang="en-US" sz="1900" dirty="0"/>
              <a:t> </a:t>
            </a:r>
            <a:r>
              <a:rPr lang="en-US" sz="1900" dirty="0" err="1"/>
              <a:t>zanimanja</a:t>
            </a:r>
            <a:endParaRPr lang="en-US" sz="1900" dirty="0"/>
          </a:p>
          <a:p>
            <a:pPr marL="4572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</a:t>
            </a:r>
            <a:r>
              <a:rPr lang="hr-HR" sz="1900" dirty="0"/>
              <a:t>- </a:t>
            </a:r>
            <a:r>
              <a:rPr lang="en-US" sz="1900" dirty="0" err="1"/>
              <a:t>informacije</a:t>
            </a:r>
            <a:r>
              <a:rPr lang="en-US" sz="1900" dirty="0"/>
              <a:t> o </a:t>
            </a:r>
            <a:r>
              <a:rPr lang="en-US" sz="1900" dirty="0" err="1"/>
              <a:t>školama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</a:p>
          <a:p>
            <a:pPr marL="2286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    </a:t>
            </a:r>
            <a:r>
              <a:rPr lang="hr-HR" sz="1900" dirty="0"/>
              <a:t>-  </a:t>
            </a:r>
            <a:r>
              <a:rPr lang="en-US" sz="1900" dirty="0" err="1"/>
              <a:t>programima</a:t>
            </a:r>
            <a:r>
              <a:rPr lang="en-US" sz="1900" dirty="0"/>
              <a:t> </a:t>
            </a:r>
            <a:r>
              <a:rPr lang="en-US" sz="1900" dirty="0" err="1"/>
              <a:t>obrazovanja</a:t>
            </a:r>
            <a:endParaRPr lang="en-US" sz="1900" dirty="0"/>
          </a:p>
          <a:p>
            <a:pPr marL="4572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</a:t>
            </a:r>
            <a:r>
              <a:rPr lang="hr-HR" sz="1900" dirty="0"/>
              <a:t>- </a:t>
            </a:r>
            <a:r>
              <a:rPr lang="en-US" sz="1900" dirty="0" err="1"/>
              <a:t>informacije</a:t>
            </a:r>
            <a:r>
              <a:rPr lang="en-US" sz="1900" dirty="0"/>
              <a:t> o </a:t>
            </a:r>
            <a:r>
              <a:rPr lang="en-US" sz="1900" dirty="0" err="1"/>
              <a:t>uvjetima</a:t>
            </a:r>
            <a:r>
              <a:rPr lang="en-US" sz="1900" dirty="0"/>
              <a:t> </a:t>
            </a:r>
            <a:r>
              <a:rPr lang="en-US" sz="1900" dirty="0" err="1"/>
              <a:t>upisa</a:t>
            </a:r>
            <a:endParaRPr lang="en-US" sz="1900" dirty="0"/>
          </a:p>
          <a:p>
            <a:pPr marL="4572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</a:t>
            </a:r>
            <a:r>
              <a:rPr lang="hr-HR" sz="1900" dirty="0"/>
              <a:t>- </a:t>
            </a:r>
            <a:r>
              <a:rPr lang="en-US" sz="1900" dirty="0" err="1"/>
              <a:t>informacije</a:t>
            </a:r>
            <a:r>
              <a:rPr lang="en-US" sz="1900" dirty="0"/>
              <a:t> o </a:t>
            </a:r>
            <a:r>
              <a:rPr lang="en-US" sz="1900" dirty="0" err="1"/>
              <a:t>stipendijama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   </a:t>
            </a:r>
          </a:p>
          <a:p>
            <a:pPr marL="2286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   </a:t>
            </a:r>
            <a:r>
              <a:rPr lang="hr-HR" sz="1900" dirty="0"/>
              <a:t>  - </a:t>
            </a:r>
            <a:r>
              <a:rPr lang="en-US" sz="1900" dirty="0" err="1"/>
              <a:t>učeničkim</a:t>
            </a:r>
            <a:r>
              <a:rPr lang="en-US" sz="1900" dirty="0"/>
              <a:t> </a:t>
            </a:r>
            <a:r>
              <a:rPr lang="en-US" sz="1900" dirty="0" err="1"/>
              <a:t>domovima</a:t>
            </a:r>
            <a:endParaRPr lang="en-US" sz="1900" dirty="0"/>
          </a:p>
          <a:p>
            <a:pPr marL="457200" lvl="1" indent="0">
              <a:buClr>
                <a:srgbClr val="C80000"/>
              </a:buClr>
              <a:buNone/>
              <a:defRPr/>
            </a:pPr>
            <a:r>
              <a:rPr lang="hr-HR" sz="1900" dirty="0"/>
              <a:t> -</a:t>
            </a:r>
            <a:r>
              <a:rPr lang="en-US" sz="1900" dirty="0"/>
              <a:t> </a:t>
            </a:r>
            <a:r>
              <a:rPr lang="en-US" sz="1900" dirty="0" err="1"/>
              <a:t>informacije</a:t>
            </a:r>
            <a:r>
              <a:rPr lang="en-US" sz="1900" dirty="0"/>
              <a:t> o </a:t>
            </a:r>
            <a:r>
              <a:rPr lang="en-US" sz="1900" dirty="0" err="1"/>
              <a:t>najtraženijim</a:t>
            </a:r>
            <a:r>
              <a:rPr lang="en-US" sz="1900" dirty="0"/>
              <a:t> </a:t>
            </a:r>
          </a:p>
          <a:p>
            <a:pPr marL="228600" lvl="1" indent="0">
              <a:buClr>
                <a:srgbClr val="C80000"/>
              </a:buClr>
              <a:buNone/>
              <a:defRPr/>
            </a:pPr>
            <a:r>
              <a:rPr lang="en-US" sz="1900" dirty="0"/>
              <a:t>     </a:t>
            </a:r>
            <a:r>
              <a:rPr lang="hr-HR" sz="1900" dirty="0"/>
              <a:t>   </a:t>
            </a:r>
            <a:r>
              <a:rPr lang="en-US" sz="1900" dirty="0" err="1"/>
              <a:t>zanimanjima</a:t>
            </a:r>
            <a:endParaRPr lang="en-US" sz="1900" dirty="0"/>
          </a:p>
          <a:p>
            <a:pPr marL="228600" lvl="1" indent="0">
              <a:buClr>
                <a:srgbClr val="C80000"/>
              </a:buClr>
              <a:buNone/>
              <a:defRPr/>
            </a:pPr>
            <a:r>
              <a:rPr lang="en-US" sz="1900" dirty="0">
                <a:hlinkClick r:id="rId3"/>
              </a:rPr>
              <a:t>https://www.hzz.hr/content/publikacije-skole/2020/HZZ-Kamo-nakon-osnovne-skole-Sjeverozapadna-brosura-2020.pdf?v=3</a:t>
            </a:r>
            <a:r>
              <a:rPr lang="en-US" sz="1900" dirty="0"/>
              <a:t> </a:t>
            </a:r>
            <a:r>
              <a:rPr lang="en-US" sz="1900" i="1" dirty="0"/>
              <a:t>(</a:t>
            </a:r>
            <a:r>
              <a:rPr lang="en-US" sz="1900" i="1" dirty="0" err="1"/>
              <a:t>brošura</a:t>
            </a:r>
            <a:r>
              <a:rPr lang="en-US" sz="1900" i="1" dirty="0"/>
              <a:t> za </a:t>
            </a:r>
            <a:r>
              <a:rPr lang="en-US" sz="1900" i="1" dirty="0" err="1"/>
              <a:t>našu</a:t>
            </a:r>
            <a:r>
              <a:rPr lang="en-US" sz="1900" i="1" dirty="0"/>
              <a:t> </a:t>
            </a:r>
            <a:r>
              <a:rPr lang="en-US" sz="1900" i="1" dirty="0" err="1"/>
              <a:t>županiju</a:t>
            </a:r>
            <a:r>
              <a:rPr lang="en-US" sz="1900" i="1" dirty="0"/>
              <a:t> </a:t>
            </a:r>
            <a:r>
              <a:rPr lang="en-US" sz="1900" i="1" dirty="0" err="1"/>
              <a:t>i</a:t>
            </a:r>
            <a:r>
              <a:rPr lang="en-US" sz="1900" i="1" dirty="0"/>
              <a:t> </a:t>
            </a:r>
            <a:r>
              <a:rPr lang="en-US" sz="1900" i="1" dirty="0" err="1"/>
              <a:t>nama</a:t>
            </a:r>
            <a:r>
              <a:rPr lang="en-US" sz="1900" i="1" dirty="0"/>
              <a:t> </a:t>
            </a:r>
            <a:r>
              <a:rPr lang="en-US" sz="1900" i="1" dirty="0" err="1"/>
              <a:t>susjedne</a:t>
            </a:r>
            <a:r>
              <a:rPr lang="en-US" sz="1900" i="1" dirty="0"/>
              <a:t> </a:t>
            </a:r>
            <a:r>
              <a:rPr lang="en-US" sz="1900" i="1" dirty="0" err="1"/>
              <a:t>županije</a:t>
            </a:r>
            <a:endParaRPr lang="en-US" sz="1900" i="1" dirty="0"/>
          </a:p>
          <a:p>
            <a:pPr marL="228600" lvl="1" indent="0">
              <a:buClr>
                <a:srgbClr val="C80000"/>
              </a:buClr>
              <a:buNone/>
              <a:defRPr/>
            </a:pPr>
            <a:r>
              <a:rPr lang="en-US" sz="1900" dirty="0">
                <a:hlinkClick r:id="rId4"/>
              </a:rPr>
              <a:t>https://www.hzz.hr/usluge-poslodavci-posloprimci/publikacije-hzz/</a:t>
            </a:r>
            <a:r>
              <a:rPr lang="en-US" sz="1900" dirty="0"/>
              <a:t>  </a:t>
            </a:r>
            <a:r>
              <a:rPr lang="en-US" sz="1900" i="1" dirty="0"/>
              <a:t>(</a:t>
            </a:r>
            <a:r>
              <a:rPr lang="en-US" sz="1900" i="1" dirty="0" err="1"/>
              <a:t>ostale</a:t>
            </a:r>
            <a:r>
              <a:rPr lang="en-US" sz="1900" i="1" dirty="0"/>
              <a:t> </a:t>
            </a:r>
            <a:r>
              <a:rPr lang="en-US" sz="1900" i="1" dirty="0" err="1"/>
              <a:t>brošure</a:t>
            </a:r>
            <a:r>
              <a:rPr lang="en-US" sz="1900" i="1" dirty="0"/>
              <a:t> - </a:t>
            </a:r>
            <a:r>
              <a:rPr lang="en-US" sz="1900" i="1" dirty="0" err="1"/>
              <a:t>nalaze</a:t>
            </a:r>
            <a:r>
              <a:rPr lang="en-US" sz="1900" i="1" dirty="0"/>
              <a:t> se </a:t>
            </a:r>
            <a:r>
              <a:rPr lang="en-US" sz="1900" i="1" dirty="0" err="1"/>
              <a:t>pri</a:t>
            </a:r>
            <a:r>
              <a:rPr lang="en-US" sz="1900" i="1" dirty="0"/>
              <a:t> </a:t>
            </a:r>
            <a:r>
              <a:rPr lang="en-US" sz="1900" i="1" dirty="0" err="1"/>
              <a:t>dnu</a:t>
            </a:r>
            <a:r>
              <a:rPr lang="en-US" sz="1900" i="1" dirty="0"/>
              <a:t> </a:t>
            </a:r>
            <a:r>
              <a:rPr lang="en-US" sz="1900" i="1" dirty="0" err="1"/>
              <a:t>ove</a:t>
            </a:r>
            <a:r>
              <a:rPr lang="en-US" sz="1900" i="1" dirty="0"/>
              <a:t> web </a:t>
            </a:r>
            <a:r>
              <a:rPr lang="en-US" sz="1900" i="1" dirty="0" err="1"/>
              <a:t>stranice</a:t>
            </a:r>
            <a:r>
              <a:rPr lang="en-US" sz="1900" b="1" i="1" dirty="0"/>
              <a:t>)</a:t>
            </a:r>
          </a:p>
          <a:p>
            <a:pPr marL="571500" lvl="1" indent="-342900">
              <a:buClr>
                <a:srgbClr val="C80000"/>
              </a:buClr>
              <a:buFont typeface="Wingdings" panose="05000000000000000000" pitchFamily="2" charset="2"/>
              <a:buChar char="q"/>
              <a:defRPr/>
            </a:pPr>
            <a:endParaRPr lang="en-US" sz="1900" dirty="0"/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93630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099FB4-BF22-8D69-F37F-0C5A801E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OBRAZAC  ZA  PRIJAVU  KANDIDATA  S  TEŠKOĆAMA  U  RAZVOJU (u odabrani program obrazovanja i školu)</a:t>
            </a:r>
            <a:br>
              <a:rPr lang="hr-HR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(na osnovi stručnog mišljenja Službe za profesionalno usmjeravanje Hrvatskog zavoda za zapošljavanje)</a:t>
            </a:r>
            <a:br>
              <a:rPr lang="hr-HR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>
              <a:latin typeface="+mn-lt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E589A56-7C08-1B31-7466-980C596DC71C}"/>
              </a:ext>
            </a:extLst>
          </p:cNvPr>
          <p:cNvSpPr txBox="1"/>
          <p:nvPr/>
        </p:nvSpPr>
        <p:spPr>
          <a:xfrm>
            <a:off x="763480" y="1371529"/>
            <a:ext cx="10946167" cy="243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0215" algn="just"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Pravo upisa sukladno </a:t>
            </a:r>
            <a:r>
              <a:rPr lang="hr-HR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Državnome pedagoškom standardu srednjoškolskoga sustava odgoja i obrazovanja 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(„Narodne novine“, broj 63/2008. i 90/2010.)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0215" algn="just">
              <a:lnSpc>
                <a:spcPct val="115000"/>
              </a:lnSpc>
              <a:spcAft>
                <a:spcPts val="1000"/>
              </a:spcAft>
            </a:pPr>
            <a:r>
              <a:rPr lang="hr-HR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u="sng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rilaže se :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450215" algn="just">
              <a:lnSpc>
                <a:spcPct val="115000"/>
              </a:lnSpc>
              <a:spcAft>
                <a:spcPts val="1000"/>
              </a:spcAft>
            </a:pPr>
            <a:r>
              <a:rPr lang="hr-HR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Stručno mišljenje Službe za profesionalno usmjeravanje HZZ</a:t>
            </a:r>
          </a:p>
          <a:p>
            <a:pPr marL="450215" marR="450215" algn="just"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Rješenje o primjerenom obliku školovanja u osnovnoj školi</a:t>
            </a:r>
          </a:p>
          <a:p>
            <a:pPr marL="450215" marR="450215" algn="just">
              <a:lnSpc>
                <a:spcPct val="115000"/>
              </a:lnSpc>
              <a:spcAft>
                <a:spcPts val="1000"/>
              </a:spcAft>
            </a:pPr>
            <a:r>
              <a:rPr lang="hr-H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93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6B777E-0F80-9C7E-4582-952018968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Profesionalno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usmjeravanje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hr-HR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izazovi u OŠ ?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2901DE-9DBC-111D-FD9A-82364F2C5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 err="1"/>
              <a:t>Idealan</a:t>
            </a:r>
            <a:r>
              <a:rPr lang="en-US" sz="1500" dirty="0"/>
              <a:t> </a:t>
            </a:r>
            <a:r>
              <a:rPr lang="en-US" sz="1500" dirty="0" err="1"/>
              <a:t>cilj</a:t>
            </a:r>
            <a:r>
              <a:rPr lang="en-US" sz="1500" dirty="0"/>
              <a:t>: </a:t>
            </a:r>
            <a:r>
              <a:rPr lang="en-US" sz="1500" dirty="0" err="1"/>
              <a:t>pripremiti</a:t>
            </a:r>
            <a:r>
              <a:rPr lang="en-US" sz="1500" dirty="0"/>
              <a:t> </a:t>
            </a:r>
            <a:r>
              <a:rPr lang="en-US" sz="1500" dirty="0" err="1"/>
              <a:t>učenika</a:t>
            </a:r>
            <a:r>
              <a:rPr lang="en-US" sz="1500" dirty="0"/>
              <a:t> za </a:t>
            </a:r>
            <a:r>
              <a:rPr lang="en-US" sz="1500" dirty="0" err="1"/>
              <a:t>buduće</a:t>
            </a:r>
            <a:r>
              <a:rPr lang="en-US" sz="1500" dirty="0"/>
              <a:t> </a:t>
            </a:r>
            <a:r>
              <a:rPr lang="en-US" sz="1500" dirty="0" err="1"/>
              <a:t>zanimanje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razviti</a:t>
            </a:r>
            <a:r>
              <a:rPr lang="en-US" sz="1500" dirty="0"/>
              <a:t> </a:t>
            </a:r>
            <a:r>
              <a:rPr lang="en-US" sz="1500" dirty="0" err="1"/>
              <a:t>interes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sposobnosti</a:t>
            </a:r>
            <a:r>
              <a:rPr lang="en-US" sz="1500" dirty="0"/>
              <a:t> </a:t>
            </a:r>
            <a:r>
              <a:rPr lang="en-US" sz="1500" dirty="0" err="1"/>
              <a:t>učenika</a:t>
            </a:r>
            <a:r>
              <a:rPr lang="en-US" sz="1500" dirty="0"/>
              <a:t> </a:t>
            </a:r>
          </a:p>
          <a:p>
            <a:pPr algn="just"/>
            <a:r>
              <a:rPr lang="hr-HR" sz="1500" dirty="0"/>
              <a:t>P</a:t>
            </a:r>
            <a:r>
              <a:rPr lang="en-US" sz="1500" dirty="0" err="1"/>
              <a:t>raćenje</a:t>
            </a:r>
            <a:r>
              <a:rPr lang="en-US" sz="1500" dirty="0"/>
              <a:t> </a:t>
            </a:r>
            <a:r>
              <a:rPr lang="en-US" sz="1500" dirty="0" err="1"/>
              <a:t>učenika</a:t>
            </a:r>
            <a:r>
              <a:rPr lang="en-US" sz="1500" dirty="0"/>
              <a:t> </a:t>
            </a:r>
            <a:r>
              <a:rPr lang="en-US" sz="1500" dirty="0" err="1"/>
              <a:t>tijekom</a:t>
            </a:r>
            <a:r>
              <a:rPr lang="en-US" sz="1500" dirty="0"/>
              <a:t> </a:t>
            </a:r>
            <a:r>
              <a:rPr lang="en-US" sz="1500" dirty="0" err="1"/>
              <a:t>školovanja</a:t>
            </a:r>
            <a:r>
              <a:rPr lang="hr-HR" sz="1500" dirty="0"/>
              <a:t>  u OŠ</a:t>
            </a:r>
            <a:r>
              <a:rPr lang="en-US" sz="1500" dirty="0"/>
              <a:t> </a:t>
            </a:r>
            <a:r>
              <a:rPr lang="hr-HR" sz="1500" dirty="0"/>
              <a:t>:</a:t>
            </a:r>
          </a:p>
          <a:p>
            <a:pPr marL="0" indent="0" algn="just">
              <a:buNone/>
            </a:pPr>
            <a:r>
              <a:rPr lang="en-US" sz="1500" dirty="0" err="1"/>
              <a:t>vještine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motivacija</a:t>
            </a:r>
            <a:r>
              <a:rPr lang="en-US" sz="1500" dirty="0"/>
              <a:t> za </a:t>
            </a:r>
            <a:r>
              <a:rPr lang="en-US" sz="1500" dirty="0" err="1"/>
              <a:t>izvannastavne</a:t>
            </a:r>
            <a:r>
              <a:rPr lang="en-US" sz="1500" dirty="0"/>
              <a:t> </a:t>
            </a:r>
            <a:r>
              <a:rPr lang="en-US" sz="1500" dirty="0" err="1"/>
              <a:t>aktivnosti</a:t>
            </a:r>
            <a:r>
              <a:rPr lang="en-US" sz="1500" dirty="0"/>
              <a:t>, </a:t>
            </a:r>
            <a:r>
              <a:rPr lang="en-US" sz="1500" dirty="0" err="1"/>
              <a:t>radne</a:t>
            </a:r>
            <a:r>
              <a:rPr lang="en-US" sz="1500" dirty="0"/>
              <a:t> </a:t>
            </a:r>
            <a:r>
              <a:rPr lang="en-US" sz="1500" dirty="0" err="1"/>
              <a:t>navike</a:t>
            </a:r>
            <a:r>
              <a:rPr lang="en-US" sz="1500" dirty="0"/>
              <a:t>, </a:t>
            </a:r>
            <a:r>
              <a:rPr lang="hr-HR" sz="1500" dirty="0"/>
              <a:t>        </a:t>
            </a:r>
            <a:r>
              <a:rPr lang="en-US" sz="1500" dirty="0" err="1"/>
              <a:t>koncentracija</a:t>
            </a:r>
            <a:r>
              <a:rPr lang="en-US" sz="1500" dirty="0"/>
              <a:t> ,</a:t>
            </a:r>
            <a:r>
              <a:rPr lang="hr-HR" sz="1500" dirty="0"/>
              <a:t> razvijanje motorike</a:t>
            </a:r>
            <a:endParaRPr lang="en-US" sz="1500" dirty="0"/>
          </a:p>
          <a:p>
            <a:r>
              <a:rPr lang="en-US" sz="1500" dirty="0"/>
              <a:t> </a:t>
            </a:r>
            <a:r>
              <a:rPr lang="en-US" sz="1500" dirty="0" err="1"/>
              <a:t>Učenička</a:t>
            </a:r>
            <a:r>
              <a:rPr lang="en-US" sz="1500" dirty="0"/>
              <a:t> zadruga</a:t>
            </a:r>
            <a:r>
              <a:rPr lang="hr-HR" sz="1500" dirty="0"/>
              <a:t> - inkubator ideja : </a:t>
            </a:r>
            <a:r>
              <a:rPr lang="en-US" sz="1500" dirty="0" err="1"/>
              <a:t>Vezilje</a:t>
            </a:r>
            <a:r>
              <a:rPr lang="en-US" sz="1500" dirty="0"/>
              <a:t>, </a:t>
            </a:r>
            <a:r>
              <a:rPr lang="en-US" sz="1500" dirty="0" err="1"/>
              <a:t>Vrtlari</a:t>
            </a:r>
            <a:r>
              <a:rPr lang="en-US" sz="1500" dirty="0"/>
              <a:t>, </a:t>
            </a:r>
            <a:r>
              <a:rPr lang="en-US" sz="1500" dirty="0" err="1"/>
              <a:t>Cvijećari</a:t>
            </a:r>
            <a:r>
              <a:rPr lang="en-US" sz="1500" dirty="0"/>
              <a:t>, </a:t>
            </a:r>
            <a:r>
              <a:rPr lang="en-US" sz="1500" dirty="0" err="1"/>
              <a:t>Keramičari</a:t>
            </a:r>
            <a:r>
              <a:rPr lang="hr-HR" sz="1500" dirty="0"/>
              <a:t>, Kreativne radionice</a:t>
            </a:r>
            <a:r>
              <a:rPr lang="en-US" sz="1500" dirty="0"/>
              <a:t> </a:t>
            </a:r>
          </a:p>
          <a:p>
            <a:r>
              <a:rPr lang="en-US" sz="1500" dirty="0" err="1"/>
              <a:t>Eko</a:t>
            </a:r>
            <a:r>
              <a:rPr lang="en-US" sz="1500" dirty="0"/>
              <a:t> </a:t>
            </a:r>
            <a:r>
              <a:rPr lang="en-US" sz="1500" dirty="0" err="1"/>
              <a:t>grupa</a:t>
            </a:r>
            <a:r>
              <a:rPr lang="en-US" sz="1500" dirty="0"/>
              <a:t> </a:t>
            </a:r>
          </a:p>
          <a:p>
            <a:r>
              <a:rPr lang="en-US" sz="1500" dirty="0" err="1"/>
              <a:t>Sudjelovanje</a:t>
            </a:r>
            <a:r>
              <a:rPr lang="en-US" sz="1500" dirty="0"/>
              <a:t> </a:t>
            </a:r>
            <a:r>
              <a:rPr lang="en-US" sz="1500" dirty="0" err="1"/>
              <a:t>roditelja</a:t>
            </a:r>
            <a:r>
              <a:rPr lang="en-US" sz="1500" dirty="0"/>
              <a:t> u </a:t>
            </a:r>
            <a:r>
              <a:rPr lang="en-US" sz="1500" dirty="0" err="1"/>
              <a:t>poticanju</a:t>
            </a:r>
            <a:r>
              <a:rPr lang="en-US" sz="1500" dirty="0"/>
              <a:t> </a:t>
            </a:r>
            <a:r>
              <a:rPr lang="en-US" sz="1500" dirty="0" err="1"/>
              <a:t>sposobnosti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vještina</a:t>
            </a:r>
            <a:r>
              <a:rPr lang="en-US" sz="1500" dirty="0"/>
              <a:t> </a:t>
            </a:r>
            <a:r>
              <a:rPr lang="en-US" sz="1500" dirty="0" err="1"/>
              <a:t>učenika</a:t>
            </a:r>
            <a:r>
              <a:rPr lang="en-US" sz="1500" dirty="0"/>
              <a:t> (</a:t>
            </a:r>
            <a:r>
              <a:rPr lang="en-US" sz="1500" dirty="0" err="1"/>
              <a:t>sportske</a:t>
            </a:r>
            <a:r>
              <a:rPr lang="en-US" sz="1500" dirty="0"/>
              <a:t> </a:t>
            </a:r>
            <a:r>
              <a:rPr lang="en-US" sz="1500" dirty="0" err="1"/>
              <a:t>aktivnosti</a:t>
            </a:r>
            <a:r>
              <a:rPr lang="en-US" sz="1500" dirty="0"/>
              <a:t>, rad u </a:t>
            </a:r>
            <a:r>
              <a:rPr lang="en-US" sz="1500" dirty="0" err="1"/>
              <a:t>vrtu</a:t>
            </a:r>
            <a:r>
              <a:rPr lang="en-US" sz="1500" dirty="0"/>
              <a:t>, </a:t>
            </a:r>
            <a:r>
              <a:rPr lang="hr-HR" sz="1500" dirty="0"/>
              <a:t>rad na </a:t>
            </a:r>
            <a:r>
              <a:rPr lang="en-US" sz="1500" dirty="0" err="1"/>
              <a:t>mehanički</a:t>
            </a:r>
            <a:r>
              <a:rPr lang="hr-HR" sz="1500" dirty="0"/>
              <a:t>m</a:t>
            </a:r>
            <a:r>
              <a:rPr lang="en-US" sz="1500" dirty="0"/>
              <a:t> </a:t>
            </a:r>
            <a:r>
              <a:rPr lang="en-US" sz="1500" dirty="0" err="1"/>
              <a:t>strojevi</a:t>
            </a:r>
            <a:r>
              <a:rPr lang="hr-HR" sz="1500" dirty="0"/>
              <a:t>ma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selu</a:t>
            </a:r>
            <a:r>
              <a:rPr lang="en-US" sz="1500" dirty="0"/>
              <a:t>- </a:t>
            </a:r>
            <a:r>
              <a:rPr lang="en-US" sz="1500" dirty="0" err="1"/>
              <a:t>obrada</a:t>
            </a:r>
            <a:r>
              <a:rPr lang="en-US" sz="1500" dirty="0"/>
              <a:t> </a:t>
            </a:r>
            <a:r>
              <a:rPr lang="en-US" sz="1500" dirty="0" err="1"/>
              <a:t>zemlje</a:t>
            </a:r>
            <a:r>
              <a:rPr lang="en-US" sz="1500" dirty="0"/>
              <a:t>, </a:t>
            </a:r>
            <a:r>
              <a:rPr lang="en-US" sz="1500" dirty="0" err="1"/>
              <a:t>uzgoj</a:t>
            </a:r>
            <a:r>
              <a:rPr lang="en-US" sz="1500" dirty="0"/>
              <a:t> stoke)</a:t>
            </a:r>
          </a:p>
          <a:p>
            <a:r>
              <a:rPr lang="en-US" sz="1500" dirty="0"/>
              <a:t> </a:t>
            </a:r>
            <a:r>
              <a:rPr lang="en-US" sz="1500" dirty="0" err="1"/>
              <a:t>Ponovno</a:t>
            </a:r>
            <a:r>
              <a:rPr lang="en-US" sz="1500" dirty="0"/>
              <a:t> </a:t>
            </a:r>
            <a:r>
              <a:rPr lang="en-US" sz="1500" dirty="0" err="1"/>
              <a:t>uvesti</a:t>
            </a:r>
            <a:r>
              <a:rPr lang="en-US" sz="1500" dirty="0"/>
              <a:t> </a:t>
            </a:r>
            <a:r>
              <a:rPr lang="en-US" sz="1500" dirty="0" err="1"/>
              <a:t>Domaćinstvo</a:t>
            </a:r>
            <a:r>
              <a:rPr lang="en-US" sz="1500" dirty="0"/>
              <a:t> </a:t>
            </a:r>
            <a:r>
              <a:rPr lang="en-US" sz="1500" dirty="0" err="1"/>
              <a:t>kao</a:t>
            </a:r>
            <a:r>
              <a:rPr lang="en-US" sz="1500" dirty="0"/>
              <a:t> </a:t>
            </a:r>
            <a:r>
              <a:rPr lang="en-US" sz="1500" dirty="0" err="1"/>
              <a:t>predmet</a:t>
            </a:r>
            <a:r>
              <a:rPr lang="en-US" sz="1500" dirty="0"/>
              <a:t> u OŠ  (</a:t>
            </a:r>
            <a:r>
              <a:rPr lang="en-US" sz="1500" dirty="0" err="1"/>
              <a:t>praktične</a:t>
            </a:r>
            <a:r>
              <a:rPr lang="en-US" sz="1500" dirty="0"/>
              <a:t> </a:t>
            </a:r>
            <a:r>
              <a:rPr lang="en-US" sz="1500" dirty="0" err="1"/>
              <a:t>vještine</a:t>
            </a:r>
            <a:r>
              <a:rPr lang="en-US" sz="1500" dirty="0"/>
              <a:t>)</a:t>
            </a:r>
            <a:endParaRPr lang="hr-HR" sz="1500" dirty="0"/>
          </a:p>
          <a:p>
            <a:r>
              <a:rPr lang="hr-HR" sz="1500" dirty="0"/>
              <a:t>Udomljeni učenici (poslije završetka srednje škole često su beskućnici)</a:t>
            </a:r>
            <a:endParaRPr lang="en-US" sz="15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BAA92B-FDEF-18AF-D3DB-8284C7E715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10873" b="3"/>
          <a:stretch/>
        </p:blipFill>
        <p:spPr bwMode="auto">
          <a:xfrm>
            <a:off x="8916527" y="2135375"/>
            <a:ext cx="3773640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ka 5" descr="Slika na kojoj se prikazuje osoba, vanjski, tlo, trava&#10;&#10;Opis je automatski generiran">
            <a:extLst>
              <a:ext uri="{FF2B5EF4-FFF2-40B4-BE49-F238E27FC236}">
                <a16:creationId xmlns:a16="http://schemas.microsoft.com/office/drawing/2014/main" id="{C89DFCD1-FCF8-4D4D-2675-A62D9DAC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 b="-4"/>
          <a:stretch/>
        </p:blipFill>
        <p:spPr>
          <a:xfrm>
            <a:off x="9170855" y="-166499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Slika 6" descr="Slika na kojoj se prikazuje tekst, osoba, u dvorani, djevojka&#10;&#10;Opis je automatski generiran">
            <a:extLst>
              <a:ext uri="{FF2B5EF4-FFF2-40B4-BE49-F238E27FC236}">
                <a16:creationId xmlns:a16="http://schemas.microsoft.com/office/drawing/2014/main" id="{0AC495EE-C9C0-43B6-FBE4-A7EF12000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78" y="450853"/>
            <a:ext cx="3893575" cy="4322849"/>
          </a:xfrm>
          <a:prstGeom prst="rect">
            <a:avLst/>
          </a:prstGeom>
        </p:spPr>
      </p:pic>
      <p:pic>
        <p:nvPicPr>
          <p:cNvPr id="8" name="Slika 7" descr="Slika na kojoj se prikazuje osoba, u dvorani">
            <a:extLst>
              <a:ext uri="{FF2B5EF4-FFF2-40B4-BE49-F238E27FC236}">
                <a16:creationId xmlns:a16="http://schemas.microsoft.com/office/drawing/2014/main" id="{445D9462-11BD-4A84-8023-EA248ED22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95" y="4206142"/>
            <a:ext cx="3563802" cy="26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anjski, trava, tlo, drvo&#10;&#10;Opis je automatski generiran">
            <a:extLst>
              <a:ext uri="{FF2B5EF4-FFF2-40B4-BE49-F238E27FC236}">
                <a16:creationId xmlns:a16="http://schemas.microsoft.com/office/drawing/2014/main" id="{3DB7CFA7-AD60-84E2-0870-30A00F1D2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Slika 4" descr="Slika na kojoj se prikazuje tekst, osoba, u dvorani, soba&#10;&#10;Opis je automatski generiran">
            <a:extLst>
              <a:ext uri="{FF2B5EF4-FFF2-40B4-BE49-F238E27FC236}">
                <a16:creationId xmlns:a16="http://schemas.microsoft.com/office/drawing/2014/main" id="{537FEEA1-519A-0752-0B93-1072D5992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-4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4" name="Slika 3" descr="Slika na kojoj se prikazuje trava, vanjski, tlo, nebo&#10;&#10;Opis je automatski generiran">
            <a:extLst>
              <a:ext uri="{FF2B5EF4-FFF2-40B4-BE49-F238E27FC236}">
                <a16:creationId xmlns:a16="http://schemas.microsoft.com/office/drawing/2014/main" id="{9F987F1A-3AAE-D442-FBCC-634867233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6" name="Slika 5" descr="Slika na kojoj se prikazuje osoba, u dvorani&#10;&#10;Opis je automatski generiran">
            <a:extLst>
              <a:ext uri="{FF2B5EF4-FFF2-40B4-BE49-F238E27FC236}">
                <a16:creationId xmlns:a16="http://schemas.microsoft.com/office/drawing/2014/main" id="{094F1BAF-4395-E069-6C7E-B80E00EA8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Slika 7" descr="Slika na kojoj se prikazuje u dvorani, osoba&#10;&#10;Opis je automatski generiran">
            <a:extLst>
              <a:ext uri="{FF2B5EF4-FFF2-40B4-BE49-F238E27FC236}">
                <a16:creationId xmlns:a16="http://schemas.microsoft.com/office/drawing/2014/main" id="{12F595FC-DC46-1FD8-9227-328D0F1F7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5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soba, u dvorani, dječak, priprema&#10;&#10;Opis je automatski generiran">
            <a:extLst>
              <a:ext uri="{FF2B5EF4-FFF2-40B4-BE49-F238E27FC236}">
                <a16:creationId xmlns:a16="http://schemas.microsoft.com/office/drawing/2014/main" id="{34092311-B314-A295-E56E-C12B082544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r="2" b="13476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Rezervirano mjesto sadržaja 5" descr="Slika na kojoj se prikazuje u dvorani, raznolikost, nekoliko &#10;&#10;Opis je automatski generiran">
            <a:extLst>
              <a:ext uri="{FF2B5EF4-FFF2-40B4-BE49-F238E27FC236}">
                <a16:creationId xmlns:a16="http://schemas.microsoft.com/office/drawing/2014/main" id="{69082B52-9E16-3320-55AE-E6EA25F25A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Slika 7" descr="Slika na kojoj se prikazuje tekst, osoba, u dvorani, grupa&#10;&#10;Opis je automatski generiran">
            <a:extLst>
              <a:ext uri="{FF2B5EF4-FFF2-40B4-BE49-F238E27FC236}">
                <a16:creationId xmlns:a16="http://schemas.microsoft.com/office/drawing/2014/main" id="{9C8B62C8-8A3A-531F-DD6C-9E9E303A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-1" b="40258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09071F4-E37F-3EF9-CED0-FCB89A9D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Važnost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izvan</a:t>
            </a:r>
            <a:r>
              <a:rPr lang="hr-HR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nastavnih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aktivnosti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99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7830CD-178D-0798-611E-7AED3B04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180"/>
          </a:xfrm>
        </p:spPr>
        <p:txBody>
          <a:bodyPr>
            <a:normAutofit/>
          </a:bodyPr>
          <a:lstStyle/>
          <a:p>
            <a:r>
              <a:rPr lang="hr-HR" sz="2800" dirty="0"/>
              <a:t>Škole koje upisuju učenici s teškoćama i zaposlenost</a:t>
            </a:r>
            <a:br>
              <a:rPr lang="hr-HR" sz="2800" dirty="0"/>
            </a:br>
            <a:r>
              <a:rPr lang="hr-HR" sz="2800" dirty="0"/>
              <a:t>(praćenje u posljednjih 17 g., 7-10 učenika po generaciji)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2614F1-1E75-280F-E704-4463F8FB6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9103"/>
            <a:ext cx="5181600" cy="45878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b="1" dirty="0"/>
              <a:t>Redoviti program uz individualizirane postupke </a:t>
            </a:r>
          </a:p>
          <a:p>
            <a:r>
              <a:rPr lang="hr-HR" dirty="0"/>
              <a:t>Gimnazijski program (2 učenika)</a:t>
            </a:r>
          </a:p>
          <a:p>
            <a:r>
              <a:rPr lang="hr-HR"/>
              <a:t>Komercijalna škola </a:t>
            </a:r>
            <a:r>
              <a:rPr lang="hr-HR" dirty="0"/>
              <a:t>( 1 učenik- sada student prava)</a:t>
            </a:r>
          </a:p>
          <a:p>
            <a:r>
              <a:rPr lang="hr-HR" dirty="0"/>
              <a:t>Obrtnička škola Bjelovar (</a:t>
            </a:r>
            <a:r>
              <a:rPr lang="hr-HR" dirty="0" err="1"/>
              <a:t>cnc</a:t>
            </a:r>
            <a:r>
              <a:rPr lang="hr-HR" dirty="0"/>
              <a:t> operater-3 učenika)</a:t>
            </a:r>
          </a:p>
          <a:p>
            <a:r>
              <a:rPr lang="hr-HR" dirty="0"/>
              <a:t>Škola za cestovni promet, Zagreb (1 učenik), prekvalifikacija za vozača</a:t>
            </a:r>
          </a:p>
          <a:p>
            <a:r>
              <a:rPr lang="hr-HR" dirty="0"/>
              <a:t>Srednja škola „Ivan </a:t>
            </a:r>
            <a:r>
              <a:rPr lang="hr-HR" dirty="0" err="1"/>
              <a:t>Seljanec</a:t>
            </a:r>
            <a:r>
              <a:rPr lang="hr-HR" dirty="0"/>
              <a:t> „, Križevci  (strukovna škola)</a:t>
            </a:r>
          </a:p>
          <a:p>
            <a:r>
              <a:rPr lang="hr-HR" dirty="0"/>
              <a:t>Ugostiteljska škola u Opatiji (1 učenik )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/>
              <a:t>Redoviti program uz prilagodbe sadržaja i individualizirane postupke</a:t>
            </a:r>
          </a:p>
          <a:p>
            <a:r>
              <a:rPr lang="hr-HR" dirty="0"/>
              <a:t>Strukovne škole ( pomoćna zanimanja):  kuhar, slastičar, mesar,   krojač, vodoinstalater, automehaničar, poljoprivredni mehaničar, zidar, konditor, keramičar, mljekar</a:t>
            </a:r>
          </a:p>
          <a:p>
            <a:r>
              <a:rPr lang="hr-HR" dirty="0"/>
              <a:t>Poljoprivredni tehničar-</a:t>
            </a:r>
            <a:r>
              <a:rPr lang="hr-HR" dirty="0" err="1"/>
              <a:t>fito</a:t>
            </a:r>
            <a:r>
              <a:rPr lang="hr-HR" dirty="0"/>
              <a:t> farmaceut (1 učenik uz podršku pomoćnika u nastavi)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C1B8077-EF7B-43AD-E129-9CD4244D4B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/>
              <a:t>Zaposleni učenici:</a:t>
            </a:r>
          </a:p>
          <a:p>
            <a:r>
              <a:rPr lang="hr-HR" dirty="0"/>
              <a:t>PIK Vrbovec, Autoprijevoz Križevci</a:t>
            </a:r>
          </a:p>
          <a:p>
            <a:r>
              <a:rPr lang="hr-HR" dirty="0"/>
              <a:t>Praksa u školskoj kuhinji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Nezaposlenost </a:t>
            </a:r>
          </a:p>
          <a:p>
            <a:r>
              <a:rPr lang="hr-HR" dirty="0"/>
              <a:t>Bolest</a:t>
            </a:r>
          </a:p>
          <a:p>
            <a:r>
              <a:rPr lang="hr-HR" dirty="0"/>
              <a:t>Prekidanje školovanja nakon OŠ (3 učenika, nekompetentnost roditelja i disfunkcionalne obitelji)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089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1027C5B-2110-2F2B-0760-677700BC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Prilike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izazovi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Večernji list naslovnica - 26.05.2021. | Večernji.hr">
            <a:extLst>
              <a:ext uri="{FF2B5EF4-FFF2-40B4-BE49-F238E27FC236}">
                <a16:creationId xmlns:a16="http://schemas.microsoft.com/office/drawing/2014/main" id="{9A4B4B1F-DED2-589A-3A37-D30CA701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6275" y="591670"/>
            <a:ext cx="5214854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5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DF7DD00-5646-ABFD-EA7A-724BB86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 err="1"/>
              <a:t>Mudre</a:t>
            </a:r>
            <a:r>
              <a:rPr lang="en-US" sz="5600" dirty="0"/>
              <a:t> </a:t>
            </a:r>
            <a:r>
              <a:rPr lang="en-US" sz="5600" dirty="0" err="1"/>
              <a:t>izreke</a:t>
            </a:r>
            <a:r>
              <a:rPr lang="en-US" sz="5600" dirty="0"/>
              <a:t>…</a:t>
            </a:r>
          </a:p>
        </p:txBody>
      </p:sp>
      <p:sp>
        <p:nvSpPr>
          <p:cNvPr id="6153" name="Oval 615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ako graditi samopouzdanje i ustrajnost | Partus Akademija">
            <a:extLst>
              <a:ext uri="{FF2B5EF4-FFF2-40B4-BE49-F238E27FC236}">
                <a16:creationId xmlns:a16="http://schemas.microsoft.com/office/drawing/2014/main" id="{EADFB9D7-E1D3-5D06-FECB-A4058D48CF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1620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5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BEC814-FBB5-57E3-51C0-330397E39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postoji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osoba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koja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nije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sposobna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 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učiniti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više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od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onoga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što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misli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da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može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mar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Henry Ford</a:t>
            </a:r>
          </a:p>
        </p:txBody>
      </p:sp>
      <p:sp>
        <p:nvSpPr>
          <p:cNvPr id="615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16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07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5EF277-9D4F-B417-69E1-5D4F014C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Profesionalno usmjeravanje (grupno i individualno)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AFE89B27-6202-AD84-51C1-129FE7F045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1800" dirty="0">
                <a:solidFill>
                  <a:srgbClr val="444444"/>
                </a:solidFill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ključuje :</a:t>
            </a:r>
          </a:p>
          <a:p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profesionalno informiranje- 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relevantne  informacije za donošenje odluka o    nastavku školovanja </a:t>
            </a:r>
            <a:r>
              <a:rPr lang="hr-HR" sz="1800" dirty="0">
                <a:solidFill>
                  <a:srgbClr val="444444"/>
                </a:solidFill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visno o potrebama korisnika i svrsi informiranja (HZZZ godišnje izdaje letke i brošure u svrhu profesionalnog usmjeravanja) </a:t>
            </a:r>
          </a:p>
          <a:p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profesionalno savjetovanje 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- skup stručnih postupaka kojima se učenicima pruža pomoć pri odabiru budućeg zanimanja ili obrazovanja</a:t>
            </a:r>
          </a:p>
          <a:p>
            <a:r>
              <a:rPr lang="hr-HR" sz="1800" dirty="0">
                <a:solidFill>
                  <a:srgbClr val="444444"/>
                </a:solidFill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Suradnju sa  roditeljima</a:t>
            </a:r>
          </a:p>
          <a:p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Naglasak u tom procesu stavlja se na utvrđivanje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sposobnosti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vještina,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profesionalnih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interesa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motivacije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učenika, kao i na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mogućnosti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obrazovanja i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zapošljavanja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u pojedinoj regiji</a:t>
            </a:r>
          </a:p>
          <a:p>
            <a:r>
              <a:rPr lang="hr-HR" sz="1800" dirty="0">
                <a:solidFill>
                  <a:srgbClr val="444444"/>
                </a:solidFill>
                <a:latin typeface="PT Sans" panose="020B0503020203020204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Psiho medicinska obrada učenika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3" name="Rezervirano mjesto sadržaja 2">
            <a:extLst>
              <a:ext uri="{FF2B5EF4-FFF2-40B4-BE49-F238E27FC236}">
                <a16:creationId xmlns:a16="http://schemas.microsoft.com/office/drawing/2014/main" id="{BBF465A1-740D-1B67-5FF3-CD3278E86C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8875" y="2229644"/>
            <a:ext cx="50482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5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FDA7A9-6F3E-A80D-0EA6-7006F95B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Suradnja i timski pristup</a:t>
            </a:r>
          </a:p>
        </p:txBody>
      </p:sp>
      <p:pic>
        <p:nvPicPr>
          <p:cNvPr id="8196" name="Picture 4" descr="Untitled">
            <a:extLst>
              <a:ext uri="{FF2B5EF4-FFF2-40B4-BE49-F238E27FC236}">
                <a16:creationId xmlns:a16="http://schemas.microsoft.com/office/drawing/2014/main" id="{98746A2C-C79C-D549-0886-B81FEAB328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" b="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D1B1D2-C1BD-A1D4-61C1-C215BC997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>
                <a:effectLst/>
              </a:rPr>
              <a:t>Posebna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pozornost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pridaje</a:t>
            </a:r>
            <a:r>
              <a:rPr lang="en-US" sz="2000" dirty="0">
                <a:effectLst/>
              </a:rPr>
              <a:t> se </a:t>
            </a:r>
            <a:r>
              <a:rPr lang="en-US" sz="2000" dirty="0" err="1">
                <a:effectLst/>
              </a:rPr>
              <a:t>učenicima</a:t>
            </a:r>
            <a:r>
              <a:rPr lang="en-US" sz="2000" dirty="0">
                <a:effectLst/>
              </a:rPr>
              <a:t> za </a:t>
            </a:r>
            <a:r>
              <a:rPr lang="en-US" sz="2000" dirty="0" err="1">
                <a:effectLst/>
              </a:rPr>
              <a:t>koje</a:t>
            </a:r>
            <a:r>
              <a:rPr lang="en-US" sz="2000" dirty="0">
                <a:effectLst/>
              </a:rPr>
              <a:t> se </a:t>
            </a:r>
            <a:r>
              <a:rPr lang="en-US" sz="2000" dirty="0" err="1">
                <a:effectLst/>
              </a:rPr>
              <a:t>predviđa</a:t>
            </a:r>
            <a:r>
              <a:rPr lang="en-US" sz="2000" dirty="0">
                <a:effectLst/>
              </a:rPr>
              <a:t> da bi </a:t>
            </a:r>
            <a:r>
              <a:rPr lang="en-US" sz="2000" dirty="0" err="1">
                <a:effectLst/>
              </a:rPr>
              <a:t>nakon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završetka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školovanja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mogli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imati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otežan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pristup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tržištu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rada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odnosno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učenicima</a:t>
            </a:r>
            <a:r>
              <a:rPr lang="en-US" sz="2000" dirty="0">
                <a:effectLst/>
              </a:rPr>
              <a:t> s </a:t>
            </a:r>
            <a:r>
              <a:rPr lang="en-US" sz="2000" b="1" dirty="0" err="1">
                <a:effectLst/>
              </a:rPr>
              <a:t>teškoćama</a:t>
            </a:r>
            <a:r>
              <a:rPr lang="en-US" sz="2000" b="1" dirty="0">
                <a:effectLst/>
              </a:rPr>
              <a:t> u </a:t>
            </a:r>
            <a:r>
              <a:rPr lang="en-US" sz="2000" b="1" dirty="0" err="1">
                <a:effectLst/>
              </a:rPr>
              <a:t>razvoju</a:t>
            </a:r>
            <a:r>
              <a:rPr lang="en-US" sz="2000" b="1" dirty="0">
                <a:effectLst/>
              </a:rPr>
              <a:t> </a:t>
            </a:r>
            <a:r>
              <a:rPr lang="en-US" sz="2000" dirty="0" err="1">
                <a:effectLst/>
              </a:rPr>
              <a:t>ili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težim</a:t>
            </a:r>
            <a:r>
              <a:rPr lang="en-US" sz="2000" dirty="0">
                <a:effectLst/>
              </a:rPr>
              <a:t> </a:t>
            </a:r>
            <a:r>
              <a:rPr lang="en-US" sz="2000" b="1" dirty="0" err="1">
                <a:effectLst/>
              </a:rPr>
              <a:t>zdravstvenim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teškoćama</a:t>
            </a:r>
            <a:r>
              <a:rPr lang="en-US" sz="2000" dirty="0">
                <a:effectLst/>
              </a:rPr>
              <a:t>.</a:t>
            </a:r>
            <a:endParaRPr lang="hr-HR" sz="2000" dirty="0">
              <a:effectLst/>
            </a:endParaRPr>
          </a:p>
          <a:p>
            <a:pPr marL="0" indent="0">
              <a:buNone/>
            </a:pPr>
            <a:r>
              <a:rPr lang="en-US" sz="2000" dirty="0" err="1"/>
              <a:t>Suradanja</a:t>
            </a:r>
            <a:r>
              <a:rPr lang="en-US" sz="2000" dirty="0"/>
              <a:t> :</a:t>
            </a:r>
          </a:p>
          <a:p>
            <a:r>
              <a:rPr lang="en-US" sz="2000" dirty="0" err="1">
                <a:effectLst/>
              </a:rPr>
              <a:t>Upisnog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povjerenstva</a:t>
            </a:r>
            <a:r>
              <a:rPr lang="en-US" sz="2000" dirty="0">
                <a:effectLst/>
              </a:rPr>
              <a:t> u OŠ</a:t>
            </a:r>
          </a:p>
          <a:p>
            <a:r>
              <a:rPr lang="en-US" sz="2000" dirty="0" err="1">
                <a:effectLst/>
              </a:rPr>
              <a:t>Liječnika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školske</a:t>
            </a:r>
            <a:r>
              <a:rPr lang="en-US" sz="2000" dirty="0">
                <a:effectLst/>
              </a:rPr>
              <a:t> medicine</a:t>
            </a:r>
          </a:p>
          <a:p>
            <a:r>
              <a:rPr lang="en-US" sz="2000" dirty="0" err="1"/>
              <a:t>Roditelja</a:t>
            </a:r>
            <a:endParaRPr lang="en-US" sz="2000" dirty="0"/>
          </a:p>
          <a:p>
            <a:r>
              <a:rPr lang="en-US" sz="2000" dirty="0">
                <a:effectLst/>
              </a:rPr>
              <a:t>HZZZ</a:t>
            </a:r>
          </a:p>
          <a:p>
            <a:r>
              <a:rPr lang="en-US" sz="2000" dirty="0"/>
              <a:t>CISOK-a</a:t>
            </a:r>
          </a:p>
          <a:p>
            <a:r>
              <a:rPr lang="en-US" sz="2000" dirty="0" err="1">
                <a:effectLst/>
              </a:rPr>
              <a:t>Ureda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državne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uprave</a:t>
            </a:r>
            <a:endParaRPr lang="en-US" sz="2000" dirty="0">
              <a:effectLst/>
            </a:endParaRPr>
          </a:p>
          <a:p>
            <a:endParaRPr lang="en-US" sz="1500" dirty="0">
              <a:effectLst/>
            </a:endParaRPr>
          </a:p>
          <a:p>
            <a:pPr marL="0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9996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28C47AD2-6B78-6FDF-6280-725446B1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2"/>
                </a:solidFill>
              </a:rPr>
              <a:t>Priprema učenika za upis u srednju školu</a:t>
            </a:r>
            <a:br>
              <a:rPr lang="hr-HR" dirty="0">
                <a:solidFill>
                  <a:schemeClr val="tx2"/>
                </a:solidFill>
              </a:rPr>
            </a:br>
            <a:r>
              <a:rPr lang="hr-HR" dirty="0">
                <a:solidFill>
                  <a:schemeClr val="tx2"/>
                </a:solidFill>
              </a:rPr>
              <a:t>-rad stručnog suradnika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20622B-68A9-FBDD-664B-AC139243F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 lnSpcReduction="10000"/>
          </a:bodyPr>
          <a:lstStyle/>
          <a:p>
            <a:r>
              <a:rPr lang="hr-HR" sz="2400" dirty="0">
                <a:solidFill>
                  <a:schemeClr val="tx2"/>
                </a:solidFill>
              </a:rPr>
              <a:t>Razgovor s roditeljima</a:t>
            </a:r>
          </a:p>
          <a:p>
            <a:r>
              <a:rPr lang="hr-HR" sz="2400" dirty="0">
                <a:solidFill>
                  <a:schemeClr val="tx2"/>
                </a:solidFill>
              </a:rPr>
              <a:t>U sedmom razredu radi eventualne novije medicinske dokumentacije</a:t>
            </a:r>
          </a:p>
          <a:p>
            <a:r>
              <a:rPr lang="hr-HR" sz="2400" dirty="0">
                <a:solidFill>
                  <a:schemeClr val="tx2"/>
                </a:solidFill>
              </a:rPr>
              <a:t>Uputiti ih u postupak profesionalnog usmjeravanja</a:t>
            </a:r>
          </a:p>
          <a:p>
            <a:r>
              <a:rPr lang="hr-HR" sz="2400" dirty="0">
                <a:solidFill>
                  <a:schemeClr val="tx2"/>
                </a:solidFill>
              </a:rPr>
              <a:t>U osmom razredu- individualni razgovori s učenicima i roditeljima  (ocjene, želje, interesi i mogućnosti učenika)</a:t>
            </a:r>
          </a:p>
          <a:p>
            <a:r>
              <a:rPr lang="hr-HR" sz="2400" dirty="0">
                <a:solidFill>
                  <a:schemeClr val="tx2"/>
                </a:solidFill>
              </a:rPr>
              <a:t>Roditelji često nameću svoje želje interese</a:t>
            </a:r>
          </a:p>
          <a:p>
            <a:r>
              <a:rPr lang="hr-HR" sz="2400" dirty="0">
                <a:solidFill>
                  <a:schemeClr val="tx2"/>
                </a:solidFill>
              </a:rPr>
              <a:t>Suradnja sa Zavodom za zapošljavanje</a:t>
            </a:r>
          </a:p>
          <a:p>
            <a:r>
              <a:rPr lang="hr-HR" sz="2400" dirty="0">
                <a:solidFill>
                  <a:schemeClr val="tx2"/>
                </a:solidFill>
              </a:rPr>
              <a:t>Roditeljski sastanak, razgovor s učenicima na satu razrednog odjela</a:t>
            </a:r>
          </a:p>
        </p:txBody>
      </p:sp>
    </p:spTree>
    <p:extLst>
      <p:ext uri="{BB962C8B-B14F-4D97-AF65-F5344CB8AC3E}">
        <p14:creationId xmlns:p14="http://schemas.microsoft.com/office/powerpoint/2010/main" val="225894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8B36CD5-AA38-89C6-4D99-6B4DD21513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60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E792A377-5889-2D48-F8B1-C83EFCC8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Profesionalno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informiranje</a:t>
            </a:r>
            <a:r>
              <a:rPr lang="hr-HR" sz="4800" dirty="0">
                <a:solidFill>
                  <a:schemeClr val="bg1"/>
                </a:solidFill>
              </a:rPr>
              <a:t> za učenike OŠ (8.raz.)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89F771-6570-0FA3-53DE-29C55D9B7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080" y="4018143"/>
            <a:ext cx="5674105" cy="212959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Promocija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učeničkih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kompetencija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strukovnog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obrazovanja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46 </a:t>
            </a:r>
            <a:r>
              <a:rPr lang="en-US" sz="1800" dirty="0" err="1">
                <a:solidFill>
                  <a:schemeClr val="bg1"/>
                </a:solidFill>
              </a:rPr>
              <a:t>strukovnih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disciplina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err="1">
                <a:solidFill>
                  <a:schemeClr val="bg1"/>
                </a:solidFill>
              </a:rPr>
              <a:t>frizerstvo,pekarstvo,elektroinstalacije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sve</a:t>
            </a:r>
            <a:r>
              <a:rPr lang="en-US" sz="1800" dirty="0">
                <a:solidFill>
                  <a:schemeClr val="bg1"/>
                </a:solidFill>
              </a:rPr>
              <a:t> do </a:t>
            </a:r>
            <a:r>
              <a:rPr lang="en-US" sz="1800" dirty="0" err="1">
                <a:solidFill>
                  <a:schemeClr val="bg1"/>
                </a:solidFill>
              </a:rPr>
              <a:t>suvremenih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interdisciplinarnih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disciplina</a:t>
            </a:r>
            <a:r>
              <a:rPr lang="en-US" sz="1800" dirty="0">
                <a:solidFill>
                  <a:schemeClr val="bg1"/>
                </a:solidFill>
              </a:rPr>
              <a:t>- </a:t>
            </a:r>
            <a:r>
              <a:rPr lang="en-US" sz="1800" dirty="0" err="1">
                <a:solidFill>
                  <a:schemeClr val="bg1"/>
                </a:solidFill>
              </a:rPr>
              <a:t>robotike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praktične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radionice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1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B2BCDC-9BAF-E213-EEE0-DE1CC34C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Profesionalno informiranje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DF0F71F-60AC-70F8-4801-6556745D96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OBRTNIČKA KOMORA KOPRIVNIČKO KRIŽEVAČKE ŽUPANIJE</a:t>
            </a:r>
          </a:p>
          <a:p>
            <a:r>
              <a:rPr lang="hr-HR" dirty="0"/>
              <a:t>Motivacijska radionica za učenike 8. </a:t>
            </a:r>
            <a:r>
              <a:rPr lang="hr-HR" dirty="0" err="1"/>
              <a:t>raz</a:t>
            </a:r>
            <a:r>
              <a:rPr lang="hr-HR" dirty="0"/>
              <a:t> :</a:t>
            </a:r>
          </a:p>
          <a:p>
            <a:pPr marL="0" indent="0">
              <a:buNone/>
            </a:pPr>
            <a:r>
              <a:rPr lang="hr-HR" dirty="0"/>
              <a:t>Prezentacija deficitarnih   obrtničkih zanimanja</a:t>
            </a:r>
          </a:p>
        </p:txBody>
      </p:sp>
      <p:pic>
        <p:nvPicPr>
          <p:cNvPr id="5" name="Picture 2" descr="Hrvatska obrtnička komora">
            <a:extLst>
              <a:ext uri="{FF2B5EF4-FFF2-40B4-BE49-F238E27FC236}">
                <a16:creationId xmlns:a16="http://schemas.microsoft.com/office/drawing/2014/main" id="{C130FBD5-9956-A973-B066-557E94C8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83" y="1447912"/>
            <a:ext cx="5047034" cy="22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476B188-16CF-9847-CA31-8790540A82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dirty="0"/>
              <a:t>Cilj:</a:t>
            </a:r>
          </a:p>
          <a:p>
            <a:r>
              <a:rPr lang="hr-HR" dirty="0"/>
              <a:t>Doprinijeti smanjenju predrasuda prema upisu učenika u deficitarna obrtnička zanimanja</a:t>
            </a:r>
          </a:p>
          <a:p>
            <a:r>
              <a:rPr lang="hr-HR" dirty="0"/>
              <a:t>Prednosti: mogućnosti stipendiranja, siguran posao, rano uključivanje u svijet rada (otvaranje vlastitog obrta)</a:t>
            </a:r>
          </a:p>
        </p:txBody>
      </p:sp>
    </p:spTree>
    <p:extLst>
      <p:ext uri="{BB962C8B-B14F-4D97-AF65-F5344CB8AC3E}">
        <p14:creationId xmlns:p14="http://schemas.microsoft.com/office/powerpoint/2010/main" val="312721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54CCD-BEFA-B619-2496-4DD55F83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33" r="-1" b="1052"/>
          <a:stretch/>
        </p:blipFill>
        <p:spPr>
          <a:xfrm>
            <a:off x="3356405" y="130638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45D29BC-84CC-6185-1945-FD36F91D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Posjeta Obrtničkom sajmu u Križevcima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tekst, osoba, stojeći, u dvorani&#10;&#10;Opis je automatski generiran">
            <a:extLst>
              <a:ext uri="{FF2B5EF4-FFF2-40B4-BE49-F238E27FC236}">
                <a16:creationId xmlns:a16="http://schemas.microsoft.com/office/drawing/2014/main" id="{6302508F-A8C3-0F00-9321-8158950D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41" y="363005"/>
            <a:ext cx="6993974" cy="64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6011C2-6AE6-E5A9-1714-FE1834576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Upisno povjerenstvo u OŠ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E30B34-61CC-6876-7CC6-D167F8070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0176"/>
            <a:ext cx="5181600" cy="5382364"/>
          </a:xfrm>
        </p:spPr>
        <p:txBody>
          <a:bodyPr>
            <a:noAutofit/>
          </a:bodyPr>
          <a:lstStyle/>
          <a:p>
            <a:r>
              <a:rPr lang="hr-HR" sz="2000" dirty="0"/>
              <a:t>Stručni suradnici (pedagog, edukacijski </a:t>
            </a:r>
            <a:r>
              <a:rPr lang="hr-HR" sz="2000" dirty="0" err="1"/>
              <a:t>rehabilitator</a:t>
            </a:r>
            <a:r>
              <a:rPr lang="hr-HR" sz="2000" dirty="0"/>
              <a:t>)-upisni koordinatori</a:t>
            </a:r>
          </a:p>
          <a:p>
            <a:r>
              <a:rPr lang="hr-HR" sz="2000" dirty="0"/>
              <a:t>Razrednici 8. razreda-članovi</a:t>
            </a:r>
          </a:p>
          <a:p>
            <a:r>
              <a:rPr lang="hr-HR" sz="2000" dirty="0"/>
              <a:t>Ravnatelj (predsjednik)</a:t>
            </a:r>
          </a:p>
          <a:p>
            <a:r>
              <a:rPr lang="hr-HR" sz="2000" dirty="0"/>
              <a:t>Informatičar</a:t>
            </a:r>
          </a:p>
          <a:p>
            <a:r>
              <a:rPr lang="hr-HR" sz="2000" dirty="0"/>
              <a:t>Dodjeljivanje učenicima i razrednicima elektronički  identitet iz </a:t>
            </a:r>
            <a:r>
              <a:rPr lang="hr-HR" sz="2000" dirty="0" err="1"/>
              <a:t>AAI@Eduhr</a:t>
            </a:r>
            <a:r>
              <a:rPr lang="hr-HR" sz="2000" dirty="0"/>
              <a:t> prijava u </a:t>
            </a:r>
            <a:r>
              <a:rPr lang="hr-HR" sz="2000" dirty="0" err="1"/>
              <a:t>NISpuSŠ</a:t>
            </a:r>
            <a:r>
              <a:rPr lang="hr-HR" sz="2000" dirty="0"/>
              <a:t> sustav na www.upisi.hr </a:t>
            </a:r>
          </a:p>
          <a:p>
            <a:r>
              <a:rPr lang="hr-HR" sz="2000" dirty="0"/>
              <a:t>Pružanje detaljnih informacija roditeljima i </a:t>
            </a:r>
            <a:r>
              <a:rPr lang="hr-HR" sz="2000" dirty="0" err="1"/>
              <a:t>uečnicima</a:t>
            </a:r>
            <a:r>
              <a:rPr lang="hr-HR" sz="2000" dirty="0"/>
              <a:t> o elementima i kriterijima te o načinu i postupku provedbe prijava i upisa </a:t>
            </a:r>
          </a:p>
          <a:p>
            <a:r>
              <a:rPr lang="hr-HR" sz="2000" dirty="0"/>
              <a:t>Omogućavanje  učenicima pristup sučelju   iz školskih informatičkih učionica</a:t>
            </a:r>
          </a:p>
          <a:p>
            <a:r>
              <a:rPr lang="hr-HR" sz="2000" dirty="0"/>
              <a:t> Unos podataka u sustav </a:t>
            </a:r>
            <a:r>
              <a:rPr lang="hr-HR" sz="2000" dirty="0" err="1"/>
              <a:t>NISPuSŠ</a:t>
            </a:r>
            <a:r>
              <a:rPr lang="hr-HR" sz="2000" dirty="0"/>
              <a:t> </a:t>
            </a:r>
          </a:p>
          <a:p>
            <a:r>
              <a:rPr lang="hr-HR" sz="2000" dirty="0" err="1"/>
              <a:t>lspis</a:t>
            </a:r>
            <a:r>
              <a:rPr lang="hr-HR" sz="2000" dirty="0"/>
              <a:t> prijavnica iz sustava </a:t>
            </a:r>
            <a:r>
              <a:rPr lang="hr-HR" sz="2000" dirty="0" err="1"/>
              <a:t>NlSpuSŠ</a:t>
            </a:r>
            <a:r>
              <a:rPr lang="hr-HR" sz="2000" dirty="0"/>
              <a:t> i davanje roditeljima i učenicima na potpis </a:t>
            </a:r>
          </a:p>
          <a:p>
            <a:r>
              <a:rPr lang="hr-HR" sz="2000" i="1" dirty="0"/>
              <a:t> Ostali poslovi vezani za upis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C4891DC-A55C-6E5F-624C-5C4E69A99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493" y="387711"/>
            <a:ext cx="5547507" cy="1302977"/>
          </a:xfrm>
          <a:prstGeom prst="rect">
            <a:avLst/>
          </a:prstGeom>
        </p:spPr>
      </p:pic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BBF6F9C4-DD7D-847E-B64F-579776AFB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4175" y="693979"/>
            <a:ext cx="5181600" cy="5697296"/>
          </a:xfrm>
        </p:spPr>
        <p:txBody>
          <a:bodyPr>
            <a:normAutofit/>
          </a:bodyPr>
          <a:lstStyle/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pPr marL="0" indent="0">
              <a:buNone/>
            </a:pPr>
            <a:r>
              <a:rPr lang="hr-HR" sz="1400" b="1" dirty="0"/>
              <a:t>Poslovi tijekom 12.mj.2022.- suradnja sa HZZZ-om</a:t>
            </a:r>
          </a:p>
          <a:p>
            <a:r>
              <a:rPr lang="hr-HR" sz="1400" dirty="0"/>
              <a:t>Informirani pristanak roditelja</a:t>
            </a:r>
          </a:p>
          <a:p>
            <a:r>
              <a:rPr lang="hr-HR" sz="1400" dirty="0"/>
              <a:t>Excel tablica sa podacima o učenicima s teškoćama</a:t>
            </a:r>
          </a:p>
          <a:p>
            <a:r>
              <a:rPr lang="hr-HR" sz="1400" dirty="0"/>
              <a:t>Osnovni podaci o učeniku</a:t>
            </a:r>
          </a:p>
          <a:p>
            <a:r>
              <a:rPr lang="hr-HR" sz="1400" dirty="0"/>
              <a:t>Preslika rješenja Ureda državne uprave</a:t>
            </a:r>
          </a:p>
          <a:p>
            <a:r>
              <a:rPr lang="hr-HR" sz="1400" dirty="0"/>
              <a:t>Vrsta teškoća prema Orijentacijskoj listi teškoća</a:t>
            </a:r>
          </a:p>
          <a:p>
            <a:r>
              <a:rPr lang="hr-HR" sz="1400" dirty="0"/>
              <a:t>Preslika mišljenja liječnika školske medicine</a:t>
            </a:r>
          </a:p>
          <a:p>
            <a:r>
              <a:rPr lang="hr-HR" sz="1400" dirty="0"/>
              <a:t>Mišljenje edukacijskog </a:t>
            </a:r>
            <a:r>
              <a:rPr lang="hr-HR" sz="1400" dirty="0" err="1"/>
              <a:t>rehabilitatora</a:t>
            </a:r>
            <a:r>
              <a:rPr lang="hr-HR" sz="1400" dirty="0"/>
              <a:t> o sposobnostima, radnim navikama, napredovanju i ocjenama u 7. razredu učenika s teškoćama</a:t>
            </a:r>
          </a:p>
          <a:p>
            <a:r>
              <a:rPr lang="hr-HR" sz="1400" dirty="0"/>
              <a:t>Prijamni upitnik za učenike</a:t>
            </a:r>
          </a:p>
        </p:txBody>
      </p:sp>
    </p:spTree>
    <p:extLst>
      <p:ext uri="{BB962C8B-B14F-4D97-AF65-F5344CB8AC3E}">
        <p14:creationId xmlns:p14="http://schemas.microsoft.com/office/powerpoint/2010/main" val="3598801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F35230-DB5E-A851-85B3-EAC3F567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Postupak prijave učenika s teškoćama u srednju školu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BF6D13-A68B-E876-BA79-34F39A4BDA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Sukladno </a:t>
            </a:r>
            <a:r>
              <a:rPr lang="hr-HR" sz="1800" u="none" strike="noStrike" dirty="0">
                <a:solidFill>
                  <a:srgbClr val="DD9700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Pravilniku o elementima i kriterijima za izbor kandidata za upis u I. razred srednje škole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, rangiraju se na zasebnim ljestvicama poretka, a temeljem ostvarenog ukupnog broja bodova utvrđenog tijekom postupka vrednovanja, u programima obrazovanja za koja posjeduju stručno mišljenje tima za profesionalno usmjeravanje Hrvatskoga zavoda za zapošljavanje.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Učenici sa </a:t>
            </a:r>
            <a:r>
              <a:rPr lang="hr-HR" sz="1800" b="1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zdravstvenim teškoćam</a:t>
            </a:r>
            <a:r>
              <a:rPr lang="hr-HR" sz="1800" dirty="0">
                <a:solidFill>
                  <a:srgbClr val="444444"/>
                </a:solidFill>
                <a:effectLst/>
                <a:latin typeface="PT Sans" panose="020B0503020203020204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a ostvaruju dodatni bod za programe obrazovanja za koje posjeduju stručno mišljenje tima za profesionalno usmjeravanje Hrvatskog zavoda za zapošljavanje.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7CB0FA-88D7-E90F-F7A7-29E15A0C4D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3022" y="1376624"/>
            <a:ext cx="5181600" cy="4531806"/>
          </a:xfrm>
          <a:prstGeom prst="rect">
            <a:avLst/>
          </a:prstGeom>
        </p:spPr>
      </p:pic>
      <p:pic>
        <p:nvPicPr>
          <p:cNvPr id="6" name="Picture 2" descr="http://os-brace-radica-klostarivanic.skole.hr/upload/os-brace-radica-klostarivanic/images/static3/926/Image/SREDNJA.png">
            <a:extLst>
              <a:ext uri="{FF2B5EF4-FFF2-40B4-BE49-F238E27FC236}">
                <a16:creationId xmlns:a16="http://schemas.microsoft.com/office/drawing/2014/main" id="{AAA65E07-9C03-5B9B-68CB-5F2BF2EA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4" y="-633655"/>
            <a:ext cx="26642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70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1257</Words>
  <Application>Microsoft Office PowerPoint</Application>
  <PresentationFormat>Široki zaslon</PresentationFormat>
  <Paragraphs>141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6" baseType="lpstr">
      <vt:lpstr>Meiryo</vt:lpstr>
      <vt:lpstr>Arial</vt:lpstr>
      <vt:lpstr>Calibri</vt:lpstr>
      <vt:lpstr>Calibri Light</vt:lpstr>
      <vt:lpstr>PT Sans</vt:lpstr>
      <vt:lpstr>Times New Roman</vt:lpstr>
      <vt:lpstr>Wingdings</vt:lpstr>
      <vt:lpstr>Tema sustava Office</vt:lpstr>
      <vt:lpstr>Konferencija edukacijskih rehabilitatora 2023.Vodice, 12.-15.travnja 2023.  Simpozij:„Strukovno obrazovanje i  zapošljavanje osoba s invaliditetom- izazovi i prilike“</vt:lpstr>
      <vt:lpstr>Profesionalno usmjeravanje (grupno i individualno)</vt:lpstr>
      <vt:lpstr>Suradnja i timski pristup</vt:lpstr>
      <vt:lpstr>Priprema učenika za upis u srednju školu -rad stručnog suradnika</vt:lpstr>
      <vt:lpstr>Profesionalno informiranje za učenike OŠ (8.raz.)</vt:lpstr>
      <vt:lpstr>Profesionalno informiranje</vt:lpstr>
      <vt:lpstr>Posjeta Obrtničkom sajmu u Križevcima</vt:lpstr>
      <vt:lpstr>Upisno povjerenstvo u OŠ</vt:lpstr>
      <vt:lpstr>Postupak prijave učenika s teškoćama u srednju školu</vt:lpstr>
      <vt:lpstr>Postupak upisa u srednju školu</vt:lpstr>
      <vt:lpstr>Brošure za upis učenika u srednju školu</vt:lpstr>
      <vt:lpstr>OBRAZAC  ZA  PRIJAVU  KANDIDATA  S  TEŠKOĆAMA  U  RAZVOJU (u odabrani program obrazovanja i školu) (na osnovi stručnog mišljenja Službe za profesionalno usmjeravanje Hrvatskog zavoda za zapošljavanje) </vt:lpstr>
      <vt:lpstr>Profesionalno usmjeravanje-izazovi u OŠ ?</vt:lpstr>
      <vt:lpstr>PowerPoint prezentacija</vt:lpstr>
      <vt:lpstr>Važnost izvan nastavnih aktivnosti</vt:lpstr>
      <vt:lpstr>Škole koje upisuju učenici s teškoćama i zaposlenost (praćenje u posljednjih 17 g., 7-10 učenika po generaciji)</vt:lpstr>
      <vt:lpstr>Prilike i izazovi</vt:lpstr>
      <vt:lpstr>Mudre izreke…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Strukovno obrazovanje učenika s teškoćama</dc:title>
  <dc:creator>Tamara Vrhovec</dc:creator>
  <cp:lastModifiedBy>Nevzeta Zdunić</cp:lastModifiedBy>
  <cp:revision>5</cp:revision>
  <dcterms:created xsi:type="dcterms:W3CDTF">2023-03-10T08:59:58Z</dcterms:created>
  <dcterms:modified xsi:type="dcterms:W3CDTF">2023-04-11T20:01:11Z</dcterms:modified>
</cp:coreProperties>
</file>