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1261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7064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2945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9709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1057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535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82797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8921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558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23364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140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1A593F2-248E-4581-9F8F-6421AB378464}" type="datetimeFigureOut">
              <a:rPr lang="hr-HR" smtClean="0"/>
              <a:t>18.1.2023.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1EEE474-A15E-42AC-9A2C-6C0B0E2FF8A0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rcak.srce.hr/202775" TargetMode="External"/><Relationship Id="rId2" Type="http://schemas.openxmlformats.org/officeDocument/2006/relationships/hyperlink" Target="https://mis.element.hr/list/28/broj/101/clanak/1397/tangram-u-nastavi-matematike,-1.-di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747761-7D8E-1B2E-2658-A4B4E136F8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6443" y="2246800"/>
            <a:ext cx="10338033" cy="1530161"/>
          </a:xfrm>
        </p:spPr>
        <p:txBody>
          <a:bodyPr/>
          <a:lstStyle/>
          <a:p>
            <a:r>
              <a:rPr lang="hr-HR" b="1" dirty="0"/>
              <a:t>RADIONICA/ IGRAONICA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FB48C58-11C7-F35F-3221-773CB6A35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32" y="6110346"/>
            <a:ext cx="6143537" cy="626013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r-HR" dirty="0"/>
              <a:t>Predavači: </a:t>
            </a:r>
            <a:r>
              <a:rPr lang="hr-HR" b="0" dirty="0" err="1"/>
              <a:t>Nevzeta</a:t>
            </a:r>
            <a:r>
              <a:rPr lang="hr-HR" b="0" dirty="0"/>
              <a:t> Zdunić,      Marko Kranjčević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5DA9AC1-86BC-77B9-3FA0-8CF93C89DFD1}"/>
              </a:ext>
            </a:extLst>
          </p:cNvPr>
          <p:cNvSpPr txBox="1"/>
          <p:nvPr/>
        </p:nvSpPr>
        <p:spPr>
          <a:xfrm>
            <a:off x="10612075" y="6238686"/>
            <a:ext cx="1739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/>
              <a:t>18.1.2023.</a:t>
            </a:r>
          </a:p>
        </p:txBody>
      </p:sp>
    </p:spTree>
    <p:extLst>
      <p:ext uri="{BB962C8B-B14F-4D97-AF65-F5344CB8AC3E}">
        <p14:creationId xmlns:p14="http://schemas.microsoft.com/office/powerpoint/2010/main" val="1211950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62DA5-AEAE-FE2D-CA53-9FEE13D6F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55" y="206216"/>
            <a:ext cx="10178322" cy="1492132"/>
          </a:xfrm>
        </p:spPr>
        <p:txBody>
          <a:bodyPr/>
          <a:lstStyle/>
          <a:p>
            <a:pPr algn="ctr"/>
            <a:r>
              <a:rPr lang="hr-HR" dirty="0"/>
              <a:t>RJEŠENJA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BB88C02-1335-6EA2-7408-08E18890A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443" y="1012841"/>
            <a:ext cx="10178322" cy="5725306"/>
          </a:xfrm>
        </p:spPr>
      </p:pic>
    </p:spTree>
    <p:extLst>
      <p:ext uri="{BB962C8B-B14F-4D97-AF65-F5344CB8AC3E}">
        <p14:creationId xmlns:p14="http://schemas.microsoft.com/office/powerpoint/2010/main" val="2844573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369F15-27B4-6187-FA6F-783FB4A56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524997"/>
            <a:ext cx="10178322" cy="1492132"/>
          </a:xfrm>
        </p:spPr>
        <p:txBody>
          <a:bodyPr/>
          <a:lstStyle/>
          <a:p>
            <a:r>
              <a:rPr lang="hr-HR" dirty="0"/>
              <a:t>LITERATURA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55E276-F018-30F8-D598-49CF67947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37858"/>
            <a:ext cx="10178322" cy="4185016"/>
          </a:xfrm>
        </p:spPr>
        <p:txBody>
          <a:bodyPr/>
          <a:lstStyle/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Baranović, N. i </a:t>
            </a:r>
            <a:r>
              <a:rPr lang="hr-H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Kavajin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A. (2019). </a:t>
            </a:r>
            <a:r>
              <a:rPr lang="hr-H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Tangram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 nastavi matematike, 1. dio. </a:t>
            </a:r>
            <a:r>
              <a:rPr lang="hr-HR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Matematika i škola: časopis za nastavu matematike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r-HR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101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18-26. (Preuzeto s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2"/>
              </a:rPr>
              <a:t>https://mis.element.hr/list/28/broj/101/clanak/1397/tangram-u-nastavi-matematike,-1.-dio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Glasnović Gracin, D., </a:t>
            </a:r>
            <a:r>
              <a:rPr lang="hr-HR" sz="18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Osrečak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M. i Rovan, D. (2017). Motivacijska uvjerenja učenika o aritmetici i geometriji. </a:t>
            </a:r>
            <a:r>
              <a:rPr lang="hr-HR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Napredak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hr-HR" sz="1800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159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(1-2), 53-72. (Preuzeto s 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hlinkClick r:id="rId3"/>
              </a:rPr>
              <a:t>https://hrcak.srce.hr/202775</a:t>
            </a:r>
            <a:r>
              <a:rPr lang="hr-HR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</a:p>
          <a:p>
            <a:r>
              <a:rPr lang="hr-HR" sz="1800" b="0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www.artrea.com.hr  </a:t>
            </a:r>
          </a:p>
          <a:p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Levar</a:t>
            </a:r>
            <a:r>
              <a:rPr lang="hr-H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T. </a:t>
            </a: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i Lukačić</a:t>
            </a:r>
            <a:r>
              <a:rPr lang="hr-H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, K. (2015). Matematika kroz igru- radionica.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8211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2E7310-569E-27D6-1B54-F5465E18F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84353"/>
          </a:xfrm>
        </p:spPr>
        <p:txBody>
          <a:bodyPr>
            <a:noAutofit/>
          </a:bodyPr>
          <a:lstStyle/>
          <a:p>
            <a:r>
              <a:rPr lang="hr-HR" sz="6000" dirty="0"/>
              <a:t>TEME: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E897CA-E40D-7D62-D6E7-6D2B024F01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409351"/>
            <a:ext cx="10178322" cy="4210183"/>
          </a:xfrm>
        </p:spPr>
        <p:txBody>
          <a:bodyPr/>
          <a:lstStyle/>
          <a:p>
            <a:pPr marL="0" indent="0">
              <a:buNone/>
            </a:pPr>
            <a:endParaRPr lang="hr-HR" sz="2800" b="1" dirty="0">
              <a:solidFill>
                <a:schemeClr val="tx1"/>
              </a:solidFill>
            </a:endParaRPr>
          </a:p>
          <a:p>
            <a:r>
              <a:rPr lang="hr-HR" sz="3200" dirty="0">
                <a:solidFill>
                  <a:schemeClr val="tx1"/>
                </a:solidFill>
              </a:rPr>
              <a:t>POVIJEST TANGRAMA</a:t>
            </a:r>
          </a:p>
          <a:p>
            <a:r>
              <a:rPr lang="hr-HR" sz="3200" dirty="0">
                <a:solidFill>
                  <a:schemeClr val="tx1"/>
                </a:solidFill>
              </a:rPr>
              <a:t>TANGRAM U RAZREDNOJ NASTAVI (MATEMATIKA)</a:t>
            </a:r>
          </a:p>
          <a:p>
            <a:r>
              <a:rPr lang="hr-HR" sz="3200" dirty="0">
                <a:solidFill>
                  <a:schemeClr val="tx1"/>
                </a:solidFill>
              </a:rPr>
              <a:t>AKTIVNOST ZA UČITELJE</a:t>
            </a:r>
          </a:p>
          <a:p>
            <a:r>
              <a:rPr lang="hr-HR" sz="3200" dirty="0">
                <a:solidFill>
                  <a:schemeClr val="tx1"/>
                </a:solidFill>
              </a:rPr>
              <a:t>LITERATURA</a:t>
            </a:r>
          </a:p>
          <a:p>
            <a:pPr marL="0" indent="0">
              <a:buNone/>
            </a:pPr>
            <a:endParaRPr lang="hr-H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68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30B939-F901-E0E5-4AB4-E22962B81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07552"/>
            <a:ext cx="10178322" cy="959854"/>
          </a:xfrm>
        </p:spPr>
        <p:txBody>
          <a:bodyPr/>
          <a:lstStyle/>
          <a:p>
            <a:pPr algn="ctr"/>
            <a:r>
              <a:rPr lang="hr-HR" dirty="0"/>
              <a:t>POVIJEST TANGRAMA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A44101-093A-E09F-C999-ADFA91EA0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61688"/>
            <a:ext cx="10178322" cy="4764947"/>
          </a:xfrm>
        </p:spPr>
        <p:txBody>
          <a:bodyPr>
            <a:normAutofit lnSpcReduction="10000"/>
          </a:bodyPr>
          <a:lstStyle/>
          <a:p>
            <a:r>
              <a:rPr lang="hr-HR" dirty="0">
                <a:solidFill>
                  <a:schemeClr val="tx1"/>
                </a:solidFill>
              </a:rPr>
              <a:t>DREVNA MATEMATIČKA SLAGALICA PODRIJETLOM IZ KINE</a:t>
            </a:r>
          </a:p>
          <a:p>
            <a:r>
              <a:rPr lang="hr-HR" dirty="0">
                <a:solidFill>
                  <a:schemeClr val="tx1"/>
                </a:solidFill>
              </a:rPr>
              <a:t>RIJEČ „TANGRAM” POTJEČE OD KOVANICE „TAN” I „GRAM”</a:t>
            </a:r>
          </a:p>
          <a:p>
            <a:r>
              <a:rPr lang="hr-HR" dirty="0">
                <a:solidFill>
                  <a:schemeClr val="tx1"/>
                </a:solidFill>
              </a:rPr>
              <a:t>STAROST IGRE PREKO TRI TISUĆLJEĆA</a:t>
            </a:r>
          </a:p>
          <a:p>
            <a:pPr algn="l"/>
            <a:r>
              <a:rPr lang="hr-HR" dirty="0">
                <a:solidFill>
                  <a:schemeClr val="tx1"/>
                </a:solidFill>
              </a:rPr>
              <a:t>SASTOJI SE OD 7 GEOMETRIJSKIH LIKOVA (</a:t>
            </a:r>
            <a:r>
              <a:rPr lang="hr-HR" sz="1800" dirty="0">
                <a:solidFill>
                  <a:schemeClr val="tx1"/>
                </a:solidFill>
              </a:rPr>
              <a:t>t</a:t>
            </a:r>
            <a:r>
              <a:rPr lang="es-ES" sz="1800" b="0" i="0" u="none" strike="noStrike" baseline="0" dirty="0">
                <a:solidFill>
                  <a:schemeClr val="tx1"/>
                </a:solidFill>
              </a:rPr>
              <a:t>u su </a:t>
            </a:r>
            <a:r>
              <a:rPr lang="es-ES" sz="1800" b="0" i="0" u="none" strike="noStrike" baseline="0" dirty="0" err="1">
                <a:solidFill>
                  <a:schemeClr val="tx1"/>
                </a:solidFill>
              </a:rPr>
              <a:t>dva</a:t>
            </a:r>
            <a:r>
              <a:rPr lang="es-ES" sz="1800" b="0" i="0" u="none" strike="noStrike" baseline="0" dirty="0">
                <a:solidFill>
                  <a:schemeClr val="tx1"/>
                </a:solidFill>
              </a:rPr>
              <a:t> mala, jedan</a:t>
            </a:r>
          </a:p>
          <a:p>
            <a:pPr marL="0" indent="0" algn="l">
              <a:buNone/>
            </a:pPr>
            <a:r>
              <a:rPr lang="hr-HR" sz="1800" b="0" i="0" u="none" strike="noStrike" baseline="0" dirty="0">
                <a:solidFill>
                  <a:schemeClr val="tx1"/>
                </a:solidFill>
              </a:rPr>
              <a:t>    srednji i dva velika trokuta, jedan paralelogram i jedan kvadrat)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b="1" dirty="0">
                <a:solidFill>
                  <a:schemeClr val="tx1"/>
                </a:solidFill>
              </a:rPr>
              <a:t>ČETIRI LEGENDE O NASTANKU TANGRAMA: </a:t>
            </a:r>
          </a:p>
          <a:p>
            <a:r>
              <a:rPr lang="hr-HR" dirty="0">
                <a:solidFill>
                  <a:schemeClr val="tx1"/>
                </a:solidFill>
              </a:rPr>
              <a:t> legendu o staklaru i kralju</a:t>
            </a:r>
          </a:p>
          <a:p>
            <a:r>
              <a:rPr lang="hr-HR" dirty="0">
                <a:solidFill>
                  <a:schemeClr val="tx1"/>
                </a:solidFill>
              </a:rPr>
              <a:t> legenda o učeniku i učitelju</a:t>
            </a:r>
          </a:p>
          <a:p>
            <a:r>
              <a:rPr lang="hr-HR" dirty="0">
                <a:solidFill>
                  <a:schemeClr val="tx1"/>
                </a:solidFill>
              </a:rPr>
              <a:t> legenda o bogu imena Tan (Sunce, Mjesec, Mars, Jupiter, Saturn, Merkur i Venera) </a:t>
            </a:r>
          </a:p>
          <a:p>
            <a:r>
              <a:rPr lang="hr-HR" dirty="0">
                <a:solidFill>
                  <a:schemeClr val="tx1"/>
                </a:solidFill>
              </a:rPr>
              <a:t> legenda o velikom zmaju </a:t>
            </a:r>
            <a:r>
              <a:rPr lang="hr-HR" dirty="0" err="1">
                <a:solidFill>
                  <a:schemeClr val="tx1"/>
                </a:solidFill>
              </a:rPr>
              <a:t>Yu</a:t>
            </a:r>
            <a:r>
              <a:rPr lang="hr-HR" dirty="0">
                <a:solidFill>
                  <a:schemeClr val="tx1"/>
                </a:solidFill>
              </a:rPr>
              <a:t> i Bogu grmljavine</a:t>
            </a:r>
          </a:p>
        </p:txBody>
      </p:sp>
    </p:spTree>
    <p:extLst>
      <p:ext uri="{BB962C8B-B14F-4D97-AF65-F5344CB8AC3E}">
        <p14:creationId xmlns:p14="http://schemas.microsoft.com/office/powerpoint/2010/main" val="2997592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FCE31B-299E-83AC-0A4F-2B00D3A1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TANGRAM U RAZREDNOJ NASTAVI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091701A-0597-0E49-49FC-C08AE33E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03633"/>
            <a:ext cx="10178322" cy="4075959"/>
          </a:xfrm>
        </p:spPr>
        <p:txBody>
          <a:bodyPr/>
          <a:lstStyle/>
          <a:p>
            <a:r>
              <a:rPr lang="hr-HR" sz="2800" b="1" dirty="0">
                <a:solidFill>
                  <a:schemeClr val="tx1"/>
                </a:solidFill>
              </a:rPr>
              <a:t>1. RAZRED </a:t>
            </a:r>
          </a:p>
          <a:p>
            <a:r>
              <a:rPr lang="hr-HR" dirty="0">
                <a:solidFill>
                  <a:schemeClr val="tx1"/>
                </a:solidFill>
              </a:rPr>
              <a:t>UPOZNAVANJE UČENIKA (IZRADA TANGRAMA, PREPOZNAVANJE GEOMETRIJSKIH LIKOVA, PRECRTAVANJE U BILJEŽNICU, SASTAVLJANJE PREMA PREDLOŠKU)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sz="2800" b="1" dirty="0">
                <a:solidFill>
                  <a:schemeClr val="tx1"/>
                </a:solidFill>
              </a:rPr>
              <a:t>2. RAZRED</a:t>
            </a:r>
          </a:p>
          <a:p>
            <a:r>
              <a:rPr lang="hr-HR" dirty="0">
                <a:solidFill>
                  <a:schemeClr val="tx1"/>
                </a:solidFill>
              </a:rPr>
              <a:t>POVEZIVANJE NA RELACIJI GEOMETRIJSKO TIJELO- GEOMETRIJSKI LIK (</a:t>
            </a:r>
            <a:r>
              <a:rPr lang="hr-HR" b="1" dirty="0">
                <a:solidFill>
                  <a:schemeClr val="tx1"/>
                </a:solidFill>
              </a:rPr>
              <a:t>OPREZ- PARALELOGRAM</a:t>
            </a:r>
            <a:r>
              <a:rPr lang="hr-HR" dirty="0">
                <a:solidFill>
                  <a:schemeClr val="tx1"/>
                </a:solidFill>
              </a:rPr>
              <a:t>), TRAŽENJE I IMENOVANJE DUŽINA I VRHOVA</a:t>
            </a:r>
          </a:p>
          <a:p>
            <a:endParaRPr lang="hr-H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389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5DFEA7-21D2-A2CC-40CA-4998BD76A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453006"/>
            <a:ext cx="10178322" cy="5880681"/>
          </a:xfrm>
        </p:spPr>
        <p:txBody>
          <a:bodyPr>
            <a:normAutofit/>
          </a:bodyPr>
          <a:lstStyle/>
          <a:p>
            <a:endParaRPr lang="hr-HR" sz="2800" b="1" dirty="0">
              <a:solidFill>
                <a:schemeClr val="tx1"/>
              </a:solidFill>
            </a:endParaRPr>
          </a:p>
          <a:p>
            <a:r>
              <a:rPr lang="hr-HR" sz="2800" b="1" dirty="0">
                <a:solidFill>
                  <a:schemeClr val="tx1"/>
                </a:solidFill>
              </a:rPr>
              <a:t>3. RAZRED</a:t>
            </a:r>
          </a:p>
          <a:p>
            <a:r>
              <a:rPr lang="hr-HR" dirty="0">
                <a:solidFill>
                  <a:schemeClr val="tx1"/>
                </a:solidFill>
              </a:rPr>
              <a:t>PRETVARANJE MJERNIH JEDINICA, MJERENJE DULJINA (STRANICA), CRTANJE PRAVACA I PROMATRANJE ODNOSA PRAVACA </a:t>
            </a: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sz="2800" b="1" dirty="0">
                <a:solidFill>
                  <a:schemeClr val="tx1"/>
                </a:solidFill>
              </a:rPr>
              <a:t>4. RAZRED</a:t>
            </a:r>
          </a:p>
          <a:p>
            <a:r>
              <a:rPr lang="hr-HR" dirty="0">
                <a:solidFill>
                  <a:schemeClr val="tx1"/>
                </a:solidFill>
              </a:rPr>
              <a:t>ODREĐIVANJE  VRSTA KUTOVA U TANGRAMU, PROUČAVATI  VRSTE  TROKUTA, IZRAČUNAVANJE OPSEGA I POVRŠINE TANGRAMA</a:t>
            </a:r>
          </a:p>
        </p:txBody>
      </p:sp>
    </p:spTree>
    <p:extLst>
      <p:ext uri="{BB962C8B-B14F-4D97-AF65-F5344CB8AC3E}">
        <p14:creationId xmlns:p14="http://schemas.microsoft.com/office/powerpoint/2010/main" val="2261310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>
            <a:extLst>
              <a:ext uri="{FF2B5EF4-FFF2-40B4-BE49-F238E27FC236}">
                <a16:creationId xmlns:a16="http://schemas.microsoft.com/office/drawing/2014/main" id="{F97CF089-8842-0EB0-77BC-F6691E138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509" y="209726"/>
            <a:ext cx="10178322" cy="59477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dirty="0">
                <a:solidFill>
                  <a:schemeClr val="tx1"/>
                </a:solidFill>
              </a:rPr>
              <a:t>TIJEK  AKTIVNOSTI S UČENICIMA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9647C0C-19D7-73EE-6C49-52150376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580" y="910206"/>
            <a:ext cx="8198839" cy="614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24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51675-5E6B-AD95-594F-DB58E34C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843" y="227189"/>
            <a:ext cx="10178322" cy="985021"/>
          </a:xfrm>
        </p:spPr>
        <p:txBody>
          <a:bodyPr/>
          <a:lstStyle/>
          <a:p>
            <a:pPr algn="ctr"/>
            <a:r>
              <a:rPr lang="hr-HR" dirty="0"/>
              <a:t>AKTIVNOST ZA UČITELJE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9F1144-0A35-0884-C8A5-13F10466E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843" y="1417740"/>
            <a:ext cx="10178322" cy="422805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pl-PL" sz="3200" b="1" i="0" u="none" strike="noStrike" baseline="0" dirty="0">
                <a:solidFill>
                  <a:schemeClr val="tx1"/>
                </a:solidFill>
                <a:latin typeface="T3Font_0"/>
              </a:rPr>
              <a:t>CILJ JE OBLIKOVATI ODREĐENI OBLIK (ZADAN JE SAMO OBRIS ILI SILUETA) A PRAVILA SU:</a:t>
            </a:r>
          </a:p>
          <a:p>
            <a:pPr algn="l">
              <a:lnSpc>
                <a:spcPct val="150000"/>
              </a:lnSpc>
            </a:pPr>
            <a:r>
              <a:rPr lang="hr-HR" sz="3200" b="1" i="0" u="none" strike="noStrike" baseline="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uvijek se mora upotrijebiti svih sedam dijelova</a:t>
            </a:r>
          </a:p>
          <a:p>
            <a:pPr algn="l">
              <a:lnSpc>
                <a:spcPct val="150000"/>
              </a:lnSpc>
            </a:pPr>
            <a:r>
              <a:rPr lang="hr-HR" sz="3200" b="1" i="0" u="none" strike="noStrike" baseline="0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dijelovi se postavljaju jedan do drugog, ne smiju se preklapati</a:t>
            </a:r>
          </a:p>
          <a:p>
            <a:pPr algn="l">
              <a:lnSpc>
                <a:spcPct val="150000"/>
              </a:lnSpc>
            </a:pPr>
            <a:r>
              <a:rPr lang="hr-HR" sz="3200" b="1" dirty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dijelovi se mogu rotirati</a:t>
            </a:r>
          </a:p>
        </p:txBody>
      </p:sp>
    </p:spTree>
    <p:extLst>
      <p:ext uri="{BB962C8B-B14F-4D97-AF65-F5344CB8AC3E}">
        <p14:creationId xmlns:p14="http://schemas.microsoft.com/office/powerpoint/2010/main" val="196073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4ED66-F63B-B9E3-D4DB-CEB57D21E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494" y="122326"/>
            <a:ext cx="10178322" cy="1492132"/>
          </a:xfrm>
        </p:spPr>
        <p:txBody>
          <a:bodyPr/>
          <a:lstStyle/>
          <a:p>
            <a:pPr algn="ctr"/>
            <a:r>
              <a:rPr lang="hr-HR" dirty="0"/>
              <a:t>ZAGRIJAVANJE</a:t>
            </a: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C86513D-7FC2-21D4-15C7-6D8A059B5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0" y="947956"/>
            <a:ext cx="9722736" cy="5661987"/>
          </a:xfrm>
        </p:spPr>
      </p:pic>
    </p:spTree>
    <p:extLst>
      <p:ext uri="{BB962C8B-B14F-4D97-AF65-F5344CB8AC3E}">
        <p14:creationId xmlns:p14="http://schemas.microsoft.com/office/powerpoint/2010/main" val="2096033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D0F0FA9-E24C-5721-743E-ED306283C3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82" y="201336"/>
            <a:ext cx="11379961" cy="6401229"/>
          </a:xfrm>
        </p:spPr>
      </p:pic>
    </p:spTree>
    <p:extLst>
      <p:ext uri="{BB962C8B-B14F-4D97-AF65-F5344CB8AC3E}">
        <p14:creationId xmlns:p14="http://schemas.microsoft.com/office/powerpoint/2010/main" val="3834650932"/>
      </p:ext>
    </p:extLst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80</TotalTime>
  <Words>390</Words>
  <Application>Microsoft Office PowerPoint</Application>
  <PresentationFormat>Široki zaslon</PresentationFormat>
  <Paragraphs>52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8" baseType="lpstr">
      <vt:lpstr>Arial</vt:lpstr>
      <vt:lpstr>Gill Sans MT</vt:lpstr>
      <vt:lpstr>Impact</vt:lpstr>
      <vt:lpstr>Segoe UI Black</vt:lpstr>
      <vt:lpstr>T3Font_0</vt:lpstr>
      <vt:lpstr>Times New Roman</vt:lpstr>
      <vt:lpstr>Značka</vt:lpstr>
      <vt:lpstr>RADIONICA/ IGRAONICA</vt:lpstr>
      <vt:lpstr>TEME:</vt:lpstr>
      <vt:lpstr>POVIJEST TANGRAMA</vt:lpstr>
      <vt:lpstr>TANGRAM U RAZREDNOJ NASTAVI</vt:lpstr>
      <vt:lpstr>PowerPoint prezentacija</vt:lpstr>
      <vt:lpstr>PowerPoint prezentacija</vt:lpstr>
      <vt:lpstr>AKTIVNOST ZA UČITELJE</vt:lpstr>
      <vt:lpstr>ZAGRIJAVANJE</vt:lpstr>
      <vt:lpstr>PowerPoint prezentacija</vt:lpstr>
      <vt:lpstr>RJEŠENJA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RADIONICA/ IGRAONICA</dc:title>
  <dc:creator>Marko Kranjčević</dc:creator>
  <cp:lastModifiedBy>Marko Kranjčević</cp:lastModifiedBy>
  <cp:revision>17</cp:revision>
  <dcterms:created xsi:type="dcterms:W3CDTF">2023-01-17T22:46:34Z</dcterms:created>
  <dcterms:modified xsi:type="dcterms:W3CDTF">2023-01-18T12:17:03Z</dcterms:modified>
</cp:coreProperties>
</file>